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22"/>
  </p:notesMasterIdLst>
  <p:sldIdLst>
    <p:sldId id="256" r:id="rId2"/>
    <p:sldId id="393" r:id="rId3"/>
    <p:sldId id="394" r:id="rId4"/>
    <p:sldId id="395" r:id="rId5"/>
    <p:sldId id="396" r:id="rId6"/>
    <p:sldId id="397" r:id="rId7"/>
    <p:sldId id="337" r:id="rId8"/>
    <p:sldId id="398" r:id="rId9"/>
    <p:sldId id="342" r:id="rId10"/>
    <p:sldId id="399" r:id="rId11"/>
    <p:sldId id="392" r:id="rId12"/>
    <p:sldId id="400" r:id="rId13"/>
    <p:sldId id="401" r:id="rId14"/>
    <p:sldId id="385" r:id="rId15"/>
    <p:sldId id="406" r:id="rId16"/>
    <p:sldId id="402" r:id="rId17"/>
    <p:sldId id="404" r:id="rId18"/>
    <p:sldId id="403" r:id="rId19"/>
    <p:sldId id="405" r:id="rId20"/>
    <p:sldId id="389"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99F"/>
    <a:srgbClr val="83836F"/>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7455" autoAdjust="0"/>
  </p:normalViewPr>
  <p:slideViewPr>
    <p:cSldViewPr>
      <p:cViewPr>
        <p:scale>
          <a:sx n="75" d="100"/>
          <a:sy n="75" d="100"/>
        </p:scale>
        <p:origin x="-1314" y="-59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B9A65-DD7E-4C11-A65E-3BA8EF3198E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7AD9560-60EF-4EC9-B4B7-BAE4874CD5CA}">
      <dgm:prSet phldrT="[Text]"/>
      <dgm:spPr/>
      <dgm:t>
        <a:bodyPr/>
        <a:lstStyle/>
        <a:p>
          <a:r>
            <a:rPr lang="en-US" dirty="0" smtClean="0"/>
            <a:t>Designing and Piloting Models</a:t>
          </a:r>
          <a:endParaRPr lang="en-US" dirty="0"/>
        </a:p>
      </dgm:t>
    </dgm:pt>
    <dgm:pt modelId="{4B16B7C8-8DE8-4203-A6BF-1608B8C52DE8}" type="parTrans" cxnId="{263E01B9-264D-42B5-9E25-8437A8BADBF7}">
      <dgm:prSet/>
      <dgm:spPr/>
      <dgm:t>
        <a:bodyPr/>
        <a:lstStyle/>
        <a:p>
          <a:endParaRPr lang="en-US"/>
        </a:p>
      </dgm:t>
    </dgm:pt>
    <dgm:pt modelId="{F855FF6B-6920-497B-8930-38DBA523F768}" type="sibTrans" cxnId="{263E01B9-264D-42B5-9E25-8437A8BADBF7}">
      <dgm:prSet/>
      <dgm:spPr/>
      <dgm:t>
        <a:bodyPr/>
        <a:lstStyle/>
        <a:p>
          <a:endParaRPr lang="en-US"/>
        </a:p>
      </dgm:t>
    </dgm:pt>
    <dgm:pt modelId="{6416AE84-9C63-4091-BE0B-BDD2F40E2945}">
      <dgm:prSet phldrT="[Text]"/>
      <dgm:spPr/>
      <dgm:t>
        <a:bodyPr/>
        <a:lstStyle/>
        <a:p>
          <a:r>
            <a:rPr lang="en-US" dirty="0" smtClean="0"/>
            <a:t>Making Planning more Inclusive</a:t>
          </a:r>
          <a:endParaRPr lang="en-US" dirty="0"/>
        </a:p>
      </dgm:t>
    </dgm:pt>
    <dgm:pt modelId="{1E636533-9D2F-4BE7-85C9-64C775A80F84}" type="parTrans" cxnId="{4C31DB3F-5F5E-41A7-B594-59FC7D24DF3A}">
      <dgm:prSet/>
      <dgm:spPr/>
      <dgm:t>
        <a:bodyPr/>
        <a:lstStyle/>
        <a:p>
          <a:endParaRPr lang="en-US"/>
        </a:p>
      </dgm:t>
    </dgm:pt>
    <dgm:pt modelId="{11C72F45-F439-4DA2-8029-387C2C750FA7}" type="sibTrans" cxnId="{4C31DB3F-5F5E-41A7-B594-59FC7D24DF3A}">
      <dgm:prSet/>
      <dgm:spPr/>
      <dgm:t>
        <a:bodyPr/>
        <a:lstStyle/>
        <a:p>
          <a:endParaRPr lang="en-US"/>
        </a:p>
      </dgm:t>
    </dgm:pt>
    <dgm:pt modelId="{2B5A8154-A59C-4F51-8025-8266395E57A2}">
      <dgm:prSet phldrT="[Text]"/>
      <dgm:spPr/>
      <dgm:t>
        <a:bodyPr/>
        <a:lstStyle/>
        <a:p>
          <a:r>
            <a:rPr lang="en-US" dirty="0" smtClean="0"/>
            <a:t>Garnering Public Voice on Neglected Issues</a:t>
          </a:r>
          <a:endParaRPr lang="en-US" dirty="0"/>
        </a:p>
      </dgm:t>
    </dgm:pt>
    <dgm:pt modelId="{A13AD559-CF85-4585-BF36-7654A084E433}" type="parTrans" cxnId="{9448D576-724D-4D1B-B67A-BF55D10370BD}">
      <dgm:prSet/>
      <dgm:spPr/>
      <dgm:t>
        <a:bodyPr/>
        <a:lstStyle/>
        <a:p>
          <a:endParaRPr lang="en-US"/>
        </a:p>
      </dgm:t>
    </dgm:pt>
    <dgm:pt modelId="{C9238045-EDF3-4792-84DB-54D3CDC47122}" type="sibTrans" cxnId="{9448D576-724D-4D1B-B67A-BF55D10370BD}">
      <dgm:prSet/>
      <dgm:spPr/>
      <dgm:t>
        <a:bodyPr/>
        <a:lstStyle/>
        <a:p>
          <a:endParaRPr lang="en-US"/>
        </a:p>
      </dgm:t>
    </dgm:pt>
    <dgm:pt modelId="{5383CDC1-5C97-43A8-B94F-467EB4D1B790}">
      <dgm:prSet phldrT="[Text]"/>
      <dgm:spPr/>
      <dgm:t>
        <a:bodyPr/>
        <a:lstStyle/>
        <a:p>
          <a:r>
            <a:rPr lang="en-US" dirty="0" smtClean="0"/>
            <a:t>Bridging Information Gaps</a:t>
          </a:r>
          <a:endParaRPr lang="en-US" dirty="0"/>
        </a:p>
      </dgm:t>
    </dgm:pt>
    <dgm:pt modelId="{AA29663D-8639-4F4C-AD15-70778A1FFD8D}" type="parTrans" cxnId="{FE49C128-231F-4D63-A7E9-9A082B3DFAA7}">
      <dgm:prSet/>
      <dgm:spPr/>
      <dgm:t>
        <a:bodyPr/>
        <a:lstStyle/>
        <a:p>
          <a:endParaRPr lang="en-US"/>
        </a:p>
      </dgm:t>
    </dgm:pt>
    <dgm:pt modelId="{7D25A6D6-F5FD-49F7-822D-B7C243627DA8}" type="sibTrans" cxnId="{FE49C128-231F-4D63-A7E9-9A082B3DFAA7}">
      <dgm:prSet/>
      <dgm:spPr/>
      <dgm:t>
        <a:bodyPr/>
        <a:lstStyle/>
        <a:p>
          <a:endParaRPr lang="en-US"/>
        </a:p>
      </dgm:t>
    </dgm:pt>
    <dgm:pt modelId="{66C83D7A-1754-41B8-8B19-BB597AC55675}">
      <dgm:prSet phldrT="[Text]"/>
      <dgm:spPr/>
      <dgm:t>
        <a:bodyPr/>
        <a:lstStyle/>
        <a:p>
          <a:r>
            <a:rPr lang="en-US" dirty="0" smtClean="0"/>
            <a:t>Strengthening Governance and Accountability</a:t>
          </a:r>
          <a:endParaRPr lang="en-US" dirty="0"/>
        </a:p>
      </dgm:t>
    </dgm:pt>
    <dgm:pt modelId="{AB52A9FC-3288-4FC3-8885-5AB0EFE6F985}" type="parTrans" cxnId="{86A91409-AB20-4546-A001-7EA91CACFAC7}">
      <dgm:prSet/>
      <dgm:spPr/>
      <dgm:t>
        <a:bodyPr/>
        <a:lstStyle/>
        <a:p>
          <a:endParaRPr lang="en-US"/>
        </a:p>
      </dgm:t>
    </dgm:pt>
    <dgm:pt modelId="{CE0EB2AD-A6B7-4B18-A170-A48BA843319C}" type="sibTrans" cxnId="{86A91409-AB20-4546-A001-7EA91CACFAC7}">
      <dgm:prSet/>
      <dgm:spPr/>
      <dgm:t>
        <a:bodyPr/>
        <a:lstStyle/>
        <a:p>
          <a:endParaRPr lang="en-US"/>
        </a:p>
      </dgm:t>
    </dgm:pt>
    <dgm:pt modelId="{096D4554-2D50-461C-BEFB-5DC6E3F223AA}" type="pres">
      <dgm:prSet presAssocID="{1D6B9A65-DD7E-4C11-A65E-3BA8EF3198ED}" presName="cycle" presStyleCnt="0">
        <dgm:presLayoutVars>
          <dgm:dir/>
          <dgm:resizeHandles val="exact"/>
        </dgm:presLayoutVars>
      </dgm:prSet>
      <dgm:spPr/>
      <dgm:t>
        <a:bodyPr/>
        <a:lstStyle/>
        <a:p>
          <a:endParaRPr lang="en-IN"/>
        </a:p>
      </dgm:t>
    </dgm:pt>
    <dgm:pt modelId="{6A27237A-524A-4C5C-8A98-29E3F7B38AF8}" type="pres">
      <dgm:prSet presAssocID="{57AD9560-60EF-4EC9-B4B7-BAE4874CD5CA}" presName="node" presStyleLbl="node1" presStyleIdx="0" presStyleCnt="5" custScaleX="264275">
        <dgm:presLayoutVars>
          <dgm:bulletEnabled val="1"/>
        </dgm:presLayoutVars>
      </dgm:prSet>
      <dgm:spPr/>
      <dgm:t>
        <a:bodyPr/>
        <a:lstStyle/>
        <a:p>
          <a:endParaRPr lang="en-US"/>
        </a:p>
      </dgm:t>
    </dgm:pt>
    <dgm:pt modelId="{F0BF0364-34F3-44E0-B947-3711A0C02AF8}" type="pres">
      <dgm:prSet presAssocID="{57AD9560-60EF-4EC9-B4B7-BAE4874CD5CA}" presName="spNode" presStyleCnt="0"/>
      <dgm:spPr/>
    </dgm:pt>
    <dgm:pt modelId="{5DCADDA6-C1BB-4C88-AE3F-4636EC955929}" type="pres">
      <dgm:prSet presAssocID="{F855FF6B-6920-497B-8930-38DBA523F768}" presName="sibTrans" presStyleLbl="sibTrans1D1" presStyleIdx="0" presStyleCnt="5" custScaleX="2000000"/>
      <dgm:spPr/>
      <dgm:t>
        <a:bodyPr/>
        <a:lstStyle/>
        <a:p>
          <a:endParaRPr lang="en-IN"/>
        </a:p>
      </dgm:t>
    </dgm:pt>
    <dgm:pt modelId="{42276755-A05F-4289-BC2D-D32CB52A70A3}" type="pres">
      <dgm:prSet presAssocID="{6416AE84-9C63-4091-BE0B-BDD2F40E2945}" presName="node" presStyleLbl="node1" presStyleIdx="1" presStyleCnt="5" custScaleX="264275" custRadScaleRad="143803" custRadScaleInc="33444">
        <dgm:presLayoutVars>
          <dgm:bulletEnabled val="1"/>
        </dgm:presLayoutVars>
      </dgm:prSet>
      <dgm:spPr/>
      <dgm:t>
        <a:bodyPr/>
        <a:lstStyle/>
        <a:p>
          <a:endParaRPr lang="en-IN"/>
        </a:p>
      </dgm:t>
    </dgm:pt>
    <dgm:pt modelId="{C12782A4-7ADE-48EF-97C7-DFBCDC4B6479}" type="pres">
      <dgm:prSet presAssocID="{6416AE84-9C63-4091-BE0B-BDD2F40E2945}" presName="spNode" presStyleCnt="0"/>
      <dgm:spPr/>
    </dgm:pt>
    <dgm:pt modelId="{9F3A0354-70BD-490A-847A-2DD11D0AF795}" type="pres">
      <dgm:prSet presAssocID="{11C72F45-F439-4DA2-8029-387C2C750FA7}" presName="sibTrans" presStyleLbl="sibTrans1D1" presStyleIdx="1" presStyleCnt="5"/>
      <dgm:spPr/>
      <dgm:t>
        <a:bodyPr/>
        <a:lstStyle/>
        <a:p>
          <a:endParaRPr lang="en-IN"/>
        </a:p>
      </dgm:t>
    </dgm:pt>
    <dgm:pt modelId="{34A25BE9-8314-4CFA-B3C1-69BBDAC22791}" type="pres">
      <dgm:prSet presAssocID="{2B5A8154-A59C-4F51-8025-8266395E57A2}" presName="node" presStyleLbl="node1" presStyleIdx="2" presStyleCnt="5" custScaleX="264275" custRadScaleRad="153435" custRadScaleInc="-99688">
        <dgm:presLayoutVars>
          <dgm:bulletEnabled val="1"/>
        </dgm:presLayoutVars>
      </dgm:prSet>
      <dgm:spPr/>
      <dgm:t>
        <a:bodyPr/>
        <a:lstStyle/>
        <a:p>
          <a:endParaRPr lang="en-US"/>
        </a:p>
      </dgm:t>
    </dgm:pt>
    <dgm:pt modelId="{65A17C5B-6578-41AB-B93F-3012FDFF68B5}" type="pres">
      <dgm:prSet presAssocID="{2B5A8154-A59C-4F51-8025-8266395E57A2}" presName="spNode" presStyleCnt="0"/>
      <dgm:spPr/>
    </dgm:pt>
    <dgm:pt modelId="{0CF53A17-275F-4E12-AA52-C46D13F71079}" type="pres">
      <dgm:prSet presAssocID="{C9238045-EDF3-4792-84DB-54D3CDC47122}" presName="sibTrans" presStyleLbl="sibTrans1D1" presStyleIdx="2" presStyleCnt="5"/>
      <dgm:spPr/>
      <dgm:t>
        <a:bodyPr/>
        <a:lstStyle/>
        <a:p>
          <a:endParaRPr lang="en-IN"/>
        </a:p>
      </dgm:t>
    </dgm:pt>
    <dgm:pt modelId="{ACBF6EB1-0548-4CF4-9B20-575033E78D51}" type="pres">
      <dgm:prSet presAssocID="{5383CDC1-5C97-43A8-B94F-467EB4D1B790}" presName="node" presStyleLbl="node1" presStyleIdx="3" presStyleCnt="5" custScaleX="264275" custRadScaleRad="153435" custRadScaleInc="99688">
        <dgm:presLayoutVars>
          <dgm:bulletEnabled val="1"/>
        </dgm:presLayoutVars>
      </dgm:prSet>
      <dgm:spPr/>
      <dgm:t>
        <a:bodyPr/>
        <a:lstStyle/>
        <a:p>
          <a:endParaRPr lang="en-US"/>
        </a:p>
      </dgm:t>
    </dgm:pt>
    <dgm:pt modelId="{FCE238E8-63FA-4123-BCC3-309C5176AF5E}" type="pres">
      <dgm:prSet presAssocID="{5383CDC1-5C97-43A8-B94F-467EB4D1B790}" presName="spNode" presStyleCnt="0"/>
      <dgm:spPr/>
    </dgm:pt>
    <dgm:pt modelId="{4E59C794-C5A5-487D-95C7-D576C3C12BC8}" type="pres">
      <dgm:prSet presAssocID="{7D25A6D6-F5FD-49F7-822D-B7C243627DA8}" presName="sibTrans" presStyleLbl="sibTrans1D1" presStyleIdx="3" presStyleCnt="5"/>
      <dgm:spPr/>
      <dgm:t>
        <a:bodyPr/>
        <a:lstStyle/>
        <a:p>
          <a:endParaRPr lang="en-IN"/>
        </a:p>
      </dgm:t>
    </dgm:pt>
    <dgm:pt modelId="{D706EC65-01FA-4949-A8E2-EB31B9C46188}" type="pres">
      <dgm:prSet presAssocID="{66C83D7A-1754-41B8-8B19-BB597AC55675}" presName="node" presStyleLbl="node1" presStyleIdx="4" presStyleCnt="5" custScaleX="264275" custRadScaleRad="143803" custRadScaleInc="-33444">
        <dgm:presLayoutVars>
          <dgm:bulletEnabled val="1"/>
        </dgm:presLayoutVars>
      </dgm:prSet>
      <dgm:spPr/>
      <dgm:t>
        <a:bodyPr/>
        <a:lstStyle/>
        <a:p>
          <a:endParaRPr lang="en-US"/>
        </a:p>
      </dgm:t>
    </dgm:pt>
    <dgm:pt modelId="{B62A449D-F6EF-4D2D-969E-F599BFC47D2B}" type="pres">
      <dgm:prSet presAssocID="{66C83D7A-1754-41B8-8B19-BB597AC55675}" presName="spNode" presStyleCnt="0"/>
      <dgm:spPr/>
    </dgm:pt>
    <dgm:pt modelId="{81874653-525F-408B-9E40-B6B7024B8A3E}" type="pres">
      <dgm:prSet presAssocID="{CE0EB2AD-A6B7-4B18-A170-A48BA843319C}" presName="sibTrans" presStyleLbl="sibTrans1D1" presStyleIdx="4" presStyleCnt="5"/>
      <dgm:spPr/>
      <dgm:t>
        <a:bodyPr/>
        <a:lstStyle/>
        <a:p>
          <a:endParaRPr lang="en-IN"/>
        </a:p>
      </dgm:t>
    </dgm:pt>
  </dgm:ptLst>
  <dgm:cxnLst>
    <dgm:cxn modelId="{21DC8461-EEA0-464C-9091-3D3E94B60876}" type="presOf" srcId="{6416AE84-9C63-4091-BE0B-BDD2F40E2945}" destId="{42276755-A05F-4289-BC2D-D32CB52A70A3}" srcOrd="0" destOrd="0" presId="urn:microsoft.com/office/officeart/2005/8/layout/cycle6"/>
    <dgm:cxn modelId="{5D5FCF6A-23F1-4F1B-B6E7-D05A73DC0C3D}" type="presOf" srcId="{1D6B9A65-DD7E-4C11-A65E-3BA8EF3198ED}" destId="{096D4554-2D50-461C-BEFB-5DC6E3F223AA}" srcOrd="0" destOrd="0" presId="urn:microsoft.com/office/officeart/2005/8/layout/cycle6"/>
    <dgm:cxn modelId="{249665E5-737E-4FA7-86B2-1B26A8F543E9}" type="presOf" srcId="{66C83D7A-1754-41B8-8B19-BB597AC55675}" destId="{D706EC65-01FA-4949-A8E2-EB31B9C46188}" srcOrd="0" destOrd="0" presId="urn:microsoft.com/office/officeart/2005/8/layout/cycle6"/>
    <dgm:cxn modelId="{4C31DB3F-5F5E-41A7-B594-59FC7D24DF3A}" srcId="{1D6B9A65-DD7E-4C11-A65E-3BA8EF3198ED}" destId="{6416AE84-9C63-4091-BE0B-BDD2F40E2945}" srcOrd="1" destOrd="0" parTransId="{1E636533-9D2F-4BE7-85C9-64C775A80F84}" sibTransId="{11C72F45-F439-4DA2-8029-387C2C750FA7}"/>
    <dgm:cxn modelId="{9448D576-724D-4D1B-B67A-BF55D10370BD}" srcId="{1D6B9A65-DD7E-4C11-A65E-3BA8EF3198ED}" destId="{2B5A8154-A59C-4F51-8025-8266395E57A2}" srcOrd="2" destOrd="0" parTransId="{A13AD559-CF85-4585-BF36-7654A084E433}" sibTransId="{C9238045-EDF3-4792-84DB-54D3CDC47122}"/>
    <dgm:cxn modelId="{FE49C128-231F-4D63-A7E9-9A082B3DFAA7}" srcId="{1D6B9A65-DD7E-4C11-A65E-3BA8EF3198ED}" destId="{5383CDC1-5C97-43A8-B94F-467EB4D1B790}" srcOrd="3" destOrd="0" parTransId="{AA29663D-8639-4F4C-AD15-70778A1FFD8D}" sibTransId="{7D25A6D6-F5FD-49F7-822D-B7C243627DA8}"/>
    <dgm:cxn modelId="{765F30CF-BBB9-4ECB-8EF3-F76919AC7D0E}" type="presOf" srcId="{7D25A6D6-F5FD-49F7-822D-B7C243627DA8}" destId="{4E59C794-C5A5-487D-95C7-D576C3C12BC8}" srcOrd="0" destOrd="0" presId="urn:microsoft.com/office/officeart/2005/8/layout/cycle6"/>
    <dgm:cxn modelId="{B3DAE5FB-0F94-4EDF-8065-B0E5AD49F72E}" type="presOf" srcId="{11C72F45-F439-4DA2-8029-387C2C750FA7}" destId="{9F3A0354-70BD-490A-847A-2DD11D0AF795}" srcOrd="0" destOrd="0" presId="urn:microsoft.com/office/officeart/2005/8/layout/cycle6"/>
    <dgm:cxn modelId="{86A91409-AB20-4546-A001-7EA91CACFAC7}" srcId="{1D6B9A65-DD7E-4C11-A65E-3BA8EF3198ED}" destId="{66C83D7A-1754-41B8-8B19-BB597AC55675}" srcOrd="4" destOrd="0" parTransId="{AB52A9FC-3288-4FC3-8885-5AB0EFE6F985}" sibTransId="{CE0EB2AD-A6B7-4B18-A170-A48BA843319C}"/>
    <dgm:cxn modelId="{DE4239D2-C94C-4BC3-BDCD-A732EE8B8D3B}" type="presOf" srcId="{5383CDC1-5C97-43A8-B94F-467EB4D1B790}" destId="{ACBF6EB1-0548-4CF4-9B20-575033E78D51}" srcOrd="0" destOrd="0" presId="urn:microsoft.com/office/officeart/2005/8/layout/cycle6"/>
    <dgm:cxn modelId="{FC2571BC-2A85-4010-A80E-708D0A43A607}" type="presOf" srcId="{C9238045-EDF3-4792-84DB-54D3CDC47122}" destId="{0CF53A17-275F-4E12-AA52-C46D13F71079}" srcOrd="0" destOrd="0" presId="urn:microsoft.com/office/officeart/2005/8/layout/cycle6"/>
    <dgm:cxn modelId="{FD44B8B1-D155-4552-960D-A8322BCA5A73}" type="presOf" srcId="{2B5A8154-A59C-4F51-8025-8266395E57A2}" destId="{34A25BE9-8314-4CFA-B3C1-69BBDAC22791}" srcOrd="0" destOrd="0" presId="urn:microsoft.com/office/officeart/2005/8/layout/cycle6"/>
    <dgm:cxn modelId="{263E01B9-264D-42B5-9E25-8437A8BADBF7}" srcId="{1D6B9A65-DD7E-4C11-A65E-3BA8EF3198ED}" destId="{57AD9560-60EF-4EC9-B4B7-BAE4874CD5CA}" srcOrd="0" destOrd="0" parTransId="{4B16B7C8-8DE8-4203-A6BF-1608B8C52DE8}" sibTransId="{F855FF6B-6920-497B-8930-38DBA523F768}"/>
    <dgm:cxn modelId="{15F73816-F894-4014-B8D7-5BB7C8C2F29D}" type="presOf" srcId="{F855FF6B-6920-497B-8930-38DBA523F768}" destId="{5DCADDA6-C1BB-4C88-AE3F-4636EC955929}" srcOrd="0" destOrd="0" presId="urn:microsoft.com/office/officeart/2005/8/layout/cycle6"/>
    <dgm:cxn modelId="{54E3C163-8EDE-4F51-AB70-C45D39CA835F}" type="presOf" srcId="{57AD9560-60EF-4EC9-B4B7-BAE4874CD5CA}" destId="{6A27237A-524A-4C5C-8A98-29E3F7B38AF8}" srcOrd="0" destOrd="0" presId="urn:microsoft.com/office/officeart/2005/8/layout/cycle6"/>
    <dgm:cxn modelId="{718ADD8A-6F7A-4BF9-9466-2E4E9AF581D7}" type="presOf" srcId="{CE0EB2AD-A6B7-4B18-A170-A48BA843319C}" destId="{81874653-525F-408B-9E40-B6B7024B8A3E}" srcOrd="0" destOrd="0" presId="urn:microsoft.com/office/officeart/2005/8/layout/cycle6"/>
    <dgm:cxn modelId="{B9DF26A9-ABE4-4B8D-9FDB-AF55A2AB7BFF}" type="presParOf" srcId="{096D4554-2D50-461C-BEFB-5DC6E3F223AA}" destId="{6A27237A-524A-4C5C-8A98-29E3F7B38AF8}" srcOrd="0" destOrd="0" presId="urn:microsoft.com/office/officeart/2005/8/layout/cycle6"/>
    <dgm:cxn modelId="{4689C9A2-E3D4-424C-817F-40AF3B1E2165}" type="presParOf" srcId="{096D4554-2D50-461C-BEFB-5DC6E3F223AA}" destId="{F0BF0364-34F3-44E0-B947-3711A0C02AF8}" srcOrd="1" destOrd="0" presId="urn:microsoft.com/office/officeart/2005/8/layout/cycle6"/>
    <dgm:cxn modelId="{8BB3002C-127A-495C-815B-0F19918F2283}" type="presParOf" srcId="{096D4554-2D50-461C-BEFB-5DC6E3F223AA}" destId="{5DCADDA6-C1BB-4C88-AE3F-4636EC955929}" srcOrd="2" destOrd="0" presId="urn:microsoft.com/office/officeart/2005/8/layout/cycle6"/>
    <dgm:cxn modelId="{949DC7C3-065A-4977-9751-92CA3EDF6D65}" type="presParOf" srcId="{096D4554-2D50-461C-BEFB-5DC6E3F223AA}" destId="{42276755-A05F-4289-BC2D-D32CB52A70A3}" srcOrd="3" destOrd="0" presId="urn:microsoft.com/office/officeart/2005/8/layout/cycle6"/>
    <dgm:cxn modelId="{8579BD94-EEDF-4D7E-B1DA-AB962591C3C8}" type="presParOf" srcId="{096D4554-2D50-461C-BEFB-5DC6E3F223AA}" destId="{C12782A4-7ADE-48EF-97C7-DFBCDC4B6479}" srcOrd="4" destOrd="0" presId="urn:microsoft.com/office/officeart/2005/8/layout/cycle6"/>
    <dgm:cxn modelId="{E27BE0B7-F387-4966-9CE2-C33853082BB7}" type="presParOf" srcId="{096D4554-2D50-461C-BEFB-5DC6E3F223AA}" destId="{9F3A0354-70BD-490A-847A-2DD11D0AF795}" srcOrd="5" destOrd="0" presId="urn:microsoft.com/office/officeart/2005/8/layout/cycle6"/>
    <dgm:cxn modelId="{C9928C00-3347-4F0C-B855-C47E53EE7054}" type="presParOf" srcId="{096D4554-2D50-461C-BEFB-5DC6E3F223AA}" destId="{34A25BE9-8314-4CFA-B3C1-69BBDAC22791}" srcOrd="6" destOrd="0" presId="urn:microsoft.com/office/officeart/2005/8/layout/cycle6"/>
    <dgm:cxn modelId="{5314B587-4C81-4337-A337-131460A2C976}" type="presParOf" srcId="{096D4554-2D50-461C-BEFB-5DC6E3F223AA}" destId="{65A17C5B-6578-41AB-B93F-3012FDFF68B5}" srcOrd="7" destOrd="0" presId="urn:microsoft.com/office/officeart/2005/8/layout/cycle6"/>
    <dgm:cxn modelId="{83AAE9E0-DEAA-4975-A541-F2FC59AE4F10}" type="presParOf" srcId="{096D4554-2D50-461C-BEFB-5DC6E3F223AA}" destId="{0CF53A17-275F-4E12-AA52-C46D13F71079}" srcOrd="8" destOrd="0" presId="urn:microsoft.com/office/officeart/2005/8/layout/cycle6"/>
    <dgm:cxn modelId="{7FB4A029-2F27-4C7B-AFB3-296AFD8AA567}" type="presParOf" srcId="{096D4554-2D50-461C-BEFB-5DC6E3F223AA}" destId="{ACBF6EB1-0548-4CF4-9B20-575033E78D51}" srcOrd="9" destOrd="0" presId="urn:microsoft.com/office/officeart/2005/8/layout/cycle6"/>
    <dgm:cxn modelId="{1EA26BBC-E350-4F08-BD23-7AFEACB5A5B6}" type="presParOf" srcId="{096D4554-2D50-461C-BEFB-5DC6E3F223AA}" destId="{FCE238E8-63FA-4123-BCC3-309C5176AF5E}" srcOrd="10" destOrd="0" presId="urn:microsoft.com/office/officeart/2005/8/layout/cycle6"/>
    <dgm:cxn modelId="{2C31E2B0-ABB8-4AD4-A03F-9A7E44714B91}" type="presParOf" srcId="{096D4554-2D50-461C-BEFB-5DC6E3F223AA}" destId="{4E59C794-C5A5-487D-95C7-D576C3C12BC8}" srcOrd="11" destOrd="0" presId="urn:microsoft.com/office/officeart/2005/8/layout/cycle6"/>
    <dgm:cxn modelId="{CAF66EA6-B1F8-4417-BDF8-D819B2475A98}" type="presParOf" srcId="{096D4554-2D50-461C-BEFB-5DC6E3F223AA}" destId="{D706EC65-01FA-4949-A8E2-EB31B9C46188}" srcOrd="12" destOrd="0" presId="urn:microsoft.com/office/officeart/2005/8/layout/cycle6"/>
    <dgm:cxn modelId="{345B2491-6EA4-475C-86B5-5BC6C2D4A874}" type="presParOf" srcId="{096D4554-2D50-461C-BEFB-5DC6E3F223AA}" destId="{B62A449D-F6EF-4D2D-969E-F599BFC47D2B}" srcOrd="13" destOrd="0" presId="urn:microsoft.com/office/officeart/2005/8/layout/cycle6"/>
    <dgm:cxn modelId="{3BCB86D8-D81A-43C9-9C3B-1132474EA274}" type="presParOf" srcId="{096D4554-2D50-461C-BEFB-5DC6E3F223AA}" destId="{81874653-525F-408B-9E40-B6B7024B8A3E}"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697AC-B4AB-4A5F-8846-24F30640118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01125D-47E0-45FE-854A-CDDA8424B0CC}">
      <dgm:prSet phldrT="[Text]"/>
      <dgm:spPr/>
      <dgm:t>
        <a:bodyPr/>
        <a:lstStyle/>
        <a:p>
          <a:r>
            <a:rPr lang="en-US" dirty="0" smtClean="0"/>
            <a:t>66%</a:t>
          </a:r>
        </a:p>
      </dgm:t>
    </dgm:pt>
    <dgm:pt modelId="{B48D1A25-EC9C-4043-9441-48AFFFC043C8}" type="parTrans" cxnId="{41F6C593-1D5D-473E-8D1F-2C4E88347588}">
      <dgm:prSet/>
      <dgm:spPr/>
      <dgm:t>
        <a:bodyPr/>
        <a:lstStyle/>
        <a:p>
          <a:endParaRPr lang="en-US"/>
        </a:p>
      </dgm:t>
    </dgm:pt>
    <dgm:pt modelId="{E9B4FF9A-3571-4562-B38F-B01938278C40}" type="sibTrans" cxnId="{41F6C593-1D5D-473E-8D1F-2C4E88347588}">
      <dgm:prSet/>
      <dgm:spPr/>
      <dgm:t>
        <a:bodyPr/>
        <a:lstStyle/>
        <a:p>
          <a:endParaRPr lang="en-US"/>
        </a:p>
      </dgm:t>
    </dgm:pt>
    <dgm:pt modelId="{B2B484EF-E508-4262-B972-180CBC6D54EF}">
      <dgm:prSet phldrT="[Text]"/>
      <dgm:spPr/>
      <dgm:t>
        <a:bodyPr/>
        <a:lstStyle/>
        <a:p>
          <a:pPr algn="ctr"/>
          <a:r>
            <a:rPr lang="en-US" dirty="0" smtClean="0"/>
            <a:t>Tata Trusts</a:t>
          </a:r>
          <a:endParaRPr lang="en-US" dirty="0"/>
        </a:p>
      </dgm:t>
    </dgm:pt>
    <dgm:pt modelId="{403066D9-CB54-4C78-8862-937D21CD30E4}" type="parTrans" cxnId="{401EE4B0-AA16-4746-AF1B-1534AA5729C0}">
      <dgm:prSet/>
      <dgm:spPr/>
      <dgm:t>
        <a:bodyPr/>
        <a:lstStyle/>
        <a:p>
          <a:endParaRPr lang="en-US"/>
        </a:p>
      </dgm:t>
    </dgm:pt>
    <dgm:pt modelId="{D1824C59-8236-4D88-947F-8BB12AC3F97E}" type="sibTrans" cxnId="{401EE4B0-AA16-4746-AF1B-1534AA5729C0}">
      <dgm:prSet/>
      <dgm:spPr/>
      <dgm:t>
        <a:bodyPr/>
        <a:lstStyle/>
        <a:p>
          <a:endParaRPr lang="en-US"/>
        </a:p>
      </dgm:t>
    </dgm:pt>
    <dgm:pt modelId="{6DF34828-0196-47A3-B688-264378AD65FA}">
      <dgm:prSet phldrT="[Text]"/>
      <dgm:spPr/>
      <dgm:t>
        <a:bodyPr/>
        <a:lstStyle/>
        <a:p>
          <a:r>
            <a:rPr lang="en-US" dirty="0" smtClean="0"/>
            <a:t>Varied</a:t>
          </a:r>
          <a:endParaRPr lang="en-US" dirty="0"/>
        </a:p>
      </dgm:t>
    </dgm:pt>
    <dgm:pt modelId="{408D3A3E-4BCE-42FF-B737-9608C13D78AF}" type="parTrans" cxnId="{0BE4040B-5BBF-4143-80AD-E8D249E52715}">
      <dgm:prSet/>
      <dgm:spPr/>
      <dgm:t>
        <a:bodyPr/>
        <a:lstStyle/>
        <a:p>
          <a:endParaRPr lang="en-US"/>
        </a:p>
      </dgm:t>
    </dgm:pt>
    <dgm:pt modelId="{7831C87D-846A-4A4B-A7F0-9C25AE76FF6C}" type="sibTrans" cxnId="{0BE4040B-5BBF-4143-80AD-E8D249E52715}">
      <dgm:prSet/>
      <dgm:spPr/>
      <dgm:t>
        <a:bodyPr/>
        <a:lstStyle/>
        <a:p>
          <a:endParaRPr lang="en-US"/>
        </a:p>
      </dgm:t>
    </dgm:pt>
    <dgm:pt modelId="{C5058479-01F1-4855-A29A-95130F348EB9}">
      <dgm:prSet phldrT="[Text]"/>
      <dgm:spPr/>
      <dgm:t>
        <a:bodyPr/>
        <a:lstStyle/>
        <a:p>
          <a:pPr algn="ctr"/>
          <a:r>
            <a:rPr lang="en-US" dirty="0" smtClean="0"/>
            <a:t>Tata Sons</a:t>
          </a:r>
          <a:endParaRPr lang="en-US" dirty="0"/>
        </a:p>
      </dgm:t>
    </dgm:pt>
    <dgm:pt modelId="{C8B8B271-5BD8-420A-A170-2DF96620634D}" type="parTrans" cxnId="{37CC38FD-23E8-4D92-9399-3BFD057E3550}">
      <dgm:prSet/>
      <dgm:spPr/>
      <dgm:t>
        <a:bodyPr/>
        <a:lstStyle/>
        <a:p>
          <a:endParaRPr lang="en-US"/>
        </a:p>
      </dgm:t>
    </dgm:pt>
    <dgm:pt modelId="{2C97847D-46C3-4795-ACCB-9EC03DAC58AA}" type="sibTrans" cxnId="{37CC38FD-23E8-4D92-9399-3BFD057E3550}">
      <dgm:prSet/>
      <dgm:spPr/>
      <dgm:t>
        <a:bodyPr/>
        <a:lstStyle/>
        <a:p>
          <a:endParaRPr lang="en-US"/>
        </a:p>
      </dgm:t>
    </dgm:pt>
    <dgm:pt modelId="{A3889B2D-12EE-4510-B281-4CC392443C8F}">
      <dgm:prSet phldrT="[Text]" phldr="1"/>
      <dgm:spPr/>
      <dgm:t>
        <a:bodyPr/>
        <a:lstStyle/>
        <a:p>
          <a:endParaRPr lang="en-US" dirty="0"/>
        </a:p>
      </dgm:t>
    </dgm:pt>
    <dgm:pt modelId="{948219F9-703F-41B7-84AA-266BF7EAEA04}" type="parTrans" cxnId="{6DBCF72B-C7A9-4DF9-9F26-C1973E9F9156}">
      <dgm:prSet/>
      <dgm:spPr/>
      <dgm:t>
        <a:bodyPr/>
        <a:lstStyle/>
        <a:p>
          <a:endParaRPr lang="en-US"/>
        </a:p>
      </dgm:t>
    </dgm:pt>
    <dgm:pt modelId="{9BDD9A41-1937-4CB1-BF77-FFF96C655523}" type="sibTrans" cxnId="{6DBCF72B-C7A9-4DF9-9F26-C1973E9F9156}">
      <dgm:prSet/>
      <dgm:spPr/>
      <dgm:t>
        <a:bodyPr/>
        <a:lstStyle/>
        <a:p>
          <a:endParaRPr lang="en-US"/>
        </a:p>
      </dgm:t>
    </dgm:pt>
    <dgm:pt modelId="{F477C0B2-2992-4A06-A36B-15F811D84027}">
      <dgm:prSet phldrT="[Text]"/>
      <dgm:spPr/>
      <dgm:t>
        <a:bodyPr/>
        <a:lstStyle/>
        <a:p>
          <a:pPr algn="ctr"/>
          <a:r>
            <a:rPr lang="en-US" dirty="0" smtClean="0"/>
            <a:t>Tata Group Companies</a:t>
          </a:r>
          <a:endParaRPr lang="en-US" dirty="0"/>
        </a:p>
      </dgm:t>
    </dgm:pt>
    <dgm:pt modelId="{FCEDAC81-C64F-4492-A76E-D6A4F10F63DB}" type="parTrans" cxnId="{B7B08F6E-EFF5-45F9-B66E-BEA7B82FAAF1}">
      <dgm:prSet/>
      <dgm:spPr/>
      <dgm:t>
        <a:bodyPr/>
        <a:lstStyle/>
        <a:p>
          <a:endParaRPr lang="en-US"/>
        </a:p>
      </dgm:t>
    </dgm:pt>
    <dgm:pt modelId="{B90378E8-16C5-4C7A-9E2F-EED0D8300722}" type="sibTrans" cxnId="{B7B08F6E-EFF5-45F9-B66E-BEA7B82FAAF1}">
      <dgm:prSet/>
      <dgm:spPr/>
      <dgm:t>
        <a:bodyPr/>
        <a:lstStyle/>
        <a:p>
          <a:endParaRPr lang="en-US"/>
        </a:p>
      </dgm:t>
    </dgm:pt>
    <dgm:pt modelId="{9C5DB876-EDC3-4C08-BCBD-8A3B089E13C3}" type="pres">
      <dgm:prSet presAssocID="{44C697AC-B4AB-4A5F-8846-24F30640118D}" presName="linearFlow" presStyleCnt="0">
        <dgm:presLayoutVars>
          <dgm:dir/>
          <dgm:animLvl val="lvl"/>
          <dgm:resizeHandles val="exact"/>
        </dgm:presLayoutVars>
      </dgm:prSet>
      <dgm:spPr/>
      <dgm:t>
        <a:bodyPr/>
        <a:lstStyle/>
        <a:p>
          <a:endParaRPr lang="en-IN"/>
        </a:p>
      </dgm:t>
    </dgm:pt>
    <dgm:pt modelId="{C2A50C48-D14D-4083-8EE8-818206510118}" type="pres">
      <dgm:prSet presAssocID="{2301125D-47E0-45FE-854A-CDDA8424B0CC}" presName="composite" presStyleCnt="0"/>
      <dgm:spPr/>
    </dgm:pt>
    <dgm:pt modelId="{68A04343-36F7-4D9A-9B43-1A95C51D5C0E}" type="pres">
      <dgm:prSet presAssocID="{2301125D-47E0-45FE-854A-CDDA8424B0CC}" presName="parentText" presStyleLbl="alignNode1" presStyleIdx="0" presStyleCnt="3">
        <dgm:presLayoutVars>
          <dgm:chMax val="1"/>
          <dgm:bulletEnabled val="1"/>
        </dgm:presLayoutVars>
      </dgm:prSet>
      <dgm:spPr/>
      <dgm:t>
        <a:bodyPr/>
        <a:lstStyle/>
        <a:p>
          <a:endParaRPr lang="en-US"/>
        </a:p>
      </dgm:t>
    </dgm:pt>
    <dgm:pt modelId="{146BF8F0-D76A-4946-8E51-74D2F12667B0}" type="pres">
      <dgm:prSet presAssocID="{2301125D-47E0-45FE-854A-CDDA8424B0CC}" presName="descendantText" presStyleLbl="alignAcc1" presStyleIdx="0" presStyleCnt="3">
        <dgm:presLayoutVars>
          <dgm:bulletEnabled val="1"/>
        </dgm:presLayoutVars>
      </dgm:prSet>
      <dgm:spPr/>
      <dgm:t>
        <a:bodyPr/>
        <a:lstStyle/>
        <a:p>
          <a:endParaRPr lang="en-US"/>
        </a:p>
      </dgm:t>
    </dgm:pt>
    <dgm:pt modelId="{C58AC995-0E34-45A3-AC26-32719FAE4EE2}" type="pres">
      <dgm:prSet presAssocID="{E9B4FF9A-3571-4562-B38F-B01938278C40}" presName="sp" presStyleCnt="0"/>
      <dgm:spPr/>
    </dgm:pt>
    <dgm:pt modelId="{DF5BE842-B442-4A87-B013-C4C12C76B9AB}" type="pres">
      <dgm:prSet presAssocID="{6DF34828-0196-47A3-B688-264378AD65FA}" presName="composite" presStyleCnt="0"/>
      <dgm:spPr/>
    </dgm:pt>
    <dgm:pt modelId="{102EFCAE-4375-4624-99F1-5550E5596BD0}" type="pres">
      <dgm:prSet presAssocID="{6DF34828-0196-47A3-B688-264378AD65FA}" presName="parentText" presStyleLbl="alignNode1" presStyleIdx="1" presStyleCnt="3">
        <dgm:presLayoutVars>
          <dgm:chMax val="1"/>
          <dgm:bulletEnabled val="1"/>
        </dgm:presLayoutVars>
      </dgm:prSet>
      <dgm:spPr/>
      <dgm:t>
        <a:bodyPr/>
        <a:lstStyle/>
        <a:p>
          <a:endParaRPr lang="en-US"/>
        </a:p>
      </dgm:t>
    </dgm:pt>
    <dgm:pt modelId="{50C61EF0-1009-4101-83B1-2AD19FE7F2A0}" type="pres">
      <dgm:prSet presAssocID="{6DF34828-0196-47A3-B688-264378AD65FA}" presName="descendantText" presStyleLbl="alignAcc1" presStyleIdx="1" presStyleCnt="3">
        <dgm:presLayoutVars>
          <dgm:bulletEnabled val="1"/>
        </dgm:presLayoutVars>
      </dgm:prSet>
      <dgm:spPr/>
      <dgm:t>
        <a:bodyPr/>
        <a:lstStyle/>
        <a:p>
          <a:endParaRPr lang="en-US"/>
        </a:p>
      </dgm:t>
    </dgm:pt>
    <dgm:pt modelId="{08EDA3EC-04AE-4F43-BDF3-135F7B5741D4}" type="pres">
      <dgm:prSet presAssocID="{7831C87D-846A-4A4B-A7F0-9C25AE76FF6C}" presName="sp" presStyleCnt="0"/>
      <dgm:spPr/>
    </dgm:pt>
    <dgm:pt modelId="{C572F608-3E7E-4D1D-8A62-D0AF77EFCAD5}" type="pres">
      <dgm:prSet presAssocID="{A3889B2D-12EE-4510-B281-4CC392443C8F}" presName="composite" presStyleCnt="0"/>
      <dgm:spPr/>
    </dgm:pt>
    <dgm:pt modelId="{9E4F90D2-1BF4-4102-9D10-194CE583AEFB}" type="pres">
      <dgm:prSet presAssocID="{A3889B2D-12EE-4510-B281-4CC392443C8F}" presName="parentText" presStyleLbl="alignNode1" presStyleIdx="2" presStyleCnt="3">
        <dgm:presLayoutVars>
          <dgm:chMax val="1"/>
          <dgm:bulletEnabled val="1"/>
        </dgm:presLayoutVars>
      </dgm:prSet>
      <dgm:spPr/>
      <dgm:t>
        <a:bodyPr/>
        <a:lstStyle/>
        <a:p>
          <a:endParaRPr lang="en-IN"/>
        </a:p>
      </dgm:t>
    </dgm:pt>
    <dgm:pt modelId="{7B777134-6E69-4C82-8232-B3ABA74B3BEE}" type="pres">
      <dgm:prSet presAssocID="{A3889B2D-12EE-4510-B281-4CC392443C8F}" presName="descendantText" presStyleLbl="alignAcc1" presStyleIdx="2" presStyleCnt="3">
        <dgm:presLayoutVars>
          <dgm:bulletEnabled val="1"/>
        </dgm:presLayoutVars>
      </dgm:prSet>
      <dgm:spPr/>
      <dgm:t>
        <a:bodyPr/>
        <a:lstStyle/>
        <a:p>
          <a:endParaRPr lang="en-US"/>
        </a:p>
      </dgm:t>
    </dgm:pt>
  </dgm:ptLst>
  <dgm:cxnLst>
    <dgm:cxn modelId="{829BC09A-6EE2-41F1-B27E-2CDD211B6B13}" type="presOf" srcId="{44C697AC-B4AB-4A5F-8846-24F30640118D}" destId="{9C5DB876-EDC3-4C08-BCBD-8A3B089E13C3}" srcOrd="0" destOrd="0" presId="urn:microsoft.com/office/officeart/2005/8/layout/chevron2"/>
    <dgm:cxn modelId="{B7B08F6E-EFF5-45F9-B66E-BEA7B82FAAF1}" srcId="{A3889B2D-12EE-4510-B281-4CC392443C8F}" destId="{F477C0B2-2992-4A06-A36B-15F811D84027}" srcOrd="0" destOrd="0" parTransId="{FCEDAC81-C64F-4492-A76E-D6A4F10F63DB}" sibTransId="{B90378E8-16C5-4C7A-9E2F-EED0D8300722}"/>
    <dgm:cxn modelId="{0BE4040B-5BBF-4143-80AD-E8D249E52715}" srcId="{44C697AC-B4AB-4A5F-8846-24F30640118D}" destId="{6DF34828-0196-47A3-B688-264378AD65FA}" srcOrd="1" destOrd="0" parTransId="{408D3A3E-4BCE-42FF-B737-9608C13D78AF}" sibTransId="{7831C87D-846A-4A4B-A7F0-9C25AE76FF6C}"/>
    <dgm:cxn modelId="{401EE4B0-AA16-4746-AF1B-1534AA5729C0}" srcId="{2301125D-47E0-45FE-854A-CDDA8424B0CC}" destId="{B2B484EF-E508-4262-B972-180CBC6D54EF}" srcOrd="0" destOrd="0" parTransId="{403066D9-CB54-4C78-8862-937D21CD30E4}" sibTransId="{D1824C59-8236-4D88-947F-8BB12AC3F97E}"/>
    <dgm:cxn modelId="{1EEF8520-2846-4123-B760-88B4E82F5232}" type="presOf" srcId="{B2B484EF-E508-4262-B972-180CBC6D54EF}" destId="{146BF8F0-D76A-4946-8E51-74D2F12667B0}" srcOrd="0" destOrd="0" presId="urn:microsoft.com/office/officeart/2005/8/layout/chevron2"/>
    <dgm:cxn modelId="{6DBCF72B-C7A9-4DF9-9F26-C1973E9F9156}" srcId="{44C697AC-B4AB-4A5F-8846-24F30640118D}" destId="{A3889B2D-12EE-4510-B281-4CC392443C8F}" srcOrd="2" destOrd="0" parTransId="{948219F9-703F-41B7-84AA-266BF7EAEA04}" sibTransId="{9BDD9A41-1937-4CB1-BF77-FFF96C655523}"/>
    <dgm:cxn modelId="{41F6C593-1D5D-473E-8D1F-2C4E88347588}" srcId="{44C697AC-B4AB-4A5F-8846-24F30640118D}" destId="{2301125D-47E0-45FE-854A-CDDA8424B0CC}" srcOrd="0" destOrd="0" parTransId="{B48D1A25-EC9C-4043-9441-48AFFFC043C8}" sibTransId="{E9B4FF9A-3571-4562-B38F-B01938278C40}"/>
    <dgm:cxn modelId="{1002DAB0-DD2C-4060-81BF-1AA24ED1412F}" type="presOf" srcId="{C5058479-01F1-4855-A29A-95130F348EB9}" destId="{50C61EF0-1009-4101-83B1-2AD19FE7F2A0}" srcOrd="0" destOrd="0" presId="urn:microsoft.com/office/officeart/2005/8/layout/chevron2"/>
    <dgm:cxn modelId="{37CC38FD-23E8-4D92-9399-3BFD057E3550}" srcId="{6DF34828-0196-47A3-B688-264378AD65FA}" destId="{C5058479-01F1-4855-A29A-95130F348EB9}" srcOrd="0" destOrd="0" parTransId="{C8B8B271-5BD8-420A-A170-2DF96620634D}" sibTransId="{2C97847D-46C3-4795-ACCB-9EC03DAC58AA}"/>
    <dgm:cxn modelId="{EBB7F3AD-B290-4C35-96B0-656ACC0C384F}" type="presOf" srcId="{F477C0B2-2992-4A06-A36B-15F811D84027}" destId="{7B777134-6E69-4C82-8232-B3ABA74B3BEE}" srcOrd="0" destOrd="0" presId="urn:microsoft.com/office/officeart/2005/8/layout/chevron2"/>
    <dgm:cxn modelId="{C663654E-F27A-4564-9608-F498B27EA9D0}" type="presOf" srcId="{A3889B2D-12EE-4510-B281-4CC392443C8F}" destId="{9E4F90D2-1BF4-4102-9D10-194CE583AEFB}" srcOrd="0" destOrd="0" presId="urn:microsoft.com/office/officeart/2005/8/layout/chevron2"/>
    <dgm:cxn modelId="{998DBE36-2ACA-4AE8-AFA1-9258E5F860CB}" type="presOf" srcId="{2301125D-47E0-45FE-854A-CDDA8424B0CC}" destId="{68A04343-36F7-4D9A-9B43-1A95C51D5C0E}" srcOrd="0" destOrd="0" presId="urn:microsoft.com/office/officeart/2005/8/layout/chevron2"/>
    <dgm:cxn modelId="{D99026FA-CC17-4EAD-8C3D-50BBBED2CC30}" type="presOf" srcId="{6DF34828-0196-47A3-B688-264378AD65FA}" destId="{102EFCAE-4375-4624-99F1-5550E5596BD0}" srcOrd="0" destOrd="0" presId="urn:microsoft.com/office/officeart/2005/8/layout/chevron2"/>
    <dgm:cxn modelId="{B03ED4F5-D844-4257-8366-9B64D475F3D2}" type="presParOf" srcId="{9C5DB876-EDC3-4C08-BCBD-8A3B089E13C3}" destId="{C2A50C48-D14D-4083-8EE8-818206510118}" srcOrd="0" destOrd="0" presId="urn:microsoft.com/office/officeart/2005/8/layout/chevron2"/>
    <dgm:cxn modelId="{FEDDABAA-B07D-4BE7-BA9F-C89F413F43B0}" type="presParOf" srcId="{C2A50C48-D14D-4083-8EE8-818206510118}" destId="{68A04343-36F7-4D9A-9B43-1A95C51D5C0E}" srcOrd="0" destOrd="0" presId="urn:microsoft.com/office/officeart/2005/8/layout/chevron2"/>
    <dgm:cxn modelId="{550B45A3-82BA-4FBA-A57B-205C17885E15}" type="presParOf" srcId="{C2A50C48-D14D-4083-8EE8-818206510118}" destId="{146BF8F0-D76A-4946-8E51-74D2F12667B0}" srcOrd="1" destOrd="0" presId="urn:microsoft.com/office/officeart/2005/8/layout/chevron2"/>
    <dgm:cxn modelId="{5914B5D0-BA1A-44BD-94C3-454CFCB18BD3}" type="presParOf" srcId="{9C5DB876-EDC3-4C08-BCBD-8A3B089E13C3}" destId="{C58AC995-0E34-45A3-AC26-32719FAE4EE2}" srcOrd="1" destOrd="0" presId="urn:microsoft.com/office/officeart/2005/8/layout/chevron2"/>
    <dgm:cxn modelId="{620ED296-AAE4-46F3-8CA4-6E82DEBB74F2}" type="presParOf" srcId="{9C5DB876-EDC3-4C08-BCBD-8A3B089E13C3}" destId="{DF5BE842-B442-4A87-B013-C4C12C76B9AB}" srcOrd="2" destOrd="0" presId="urn:microsoft.com/office/officeart/2005/8/layout/chevron2"/>
    <dgm:cxn modelId="{439CAC11-5A42-43BE-BD85-4099B880FC0D}" type="presParOf" srcId="{DF5BE842-B442-4A87-B013-C4C12C76B9AB}" destId="{102EFCAE-4375-4624-99F1-5550E5596BD0}" srcOrd="0" destOrd="0" presId="urn:microsoft.com/office/officeart/2005/8/layout/chevron2"/>
    <dgm:cxn modelId="{815D522D-F5B7-4233-BEB9-B1128E2F9540}" type="presParOf" srcId="{DF5BE842-B442-4A87-B013-C4C12C76B9AB}" destId="{50C61EF0-1009-4101-83B1-2AD19FE7F2A0}" srcOrd="1" destOrd="0" presId="urn:microsoft.com/office/officeart/2005/8/layout/chevron2"/>
    <dgm:cxn modelId="{256463B4-0F38-4408-8FEE-0C3BF6BE57CB}" type="presParOf" srcId="{9C5DB876-EDC3-4C08-BCBD-8A3B089E13C3}" destId="{08EDA3EC-04AE-4F43-BDF3-135F7B5741D4}" srcOrd="3" destOrd="0" presId="urn:microsoft.com/office/officeart/2005/8/layout/chevron2"/>
    <dgm:cxn modelId="{A2D82D82-B146-44EE-B933-7A76F529B7E0}" type="presParOf" srcId="{9C5DB876-EDC3-4C08-BCBD-8A3B089E13C3}" destId="{C572F608-3E7E-4D1D-8A62-D0AF77EFCAD5}" srcOrd="4" destOrd="0" presId="urn:microsoft.com/office/officeart/2005/8/layout/chevron2"/>
    <dgm:cxn modelId="{8267A1E3-565E-4031-8696-2054FDE6EC99}" type="presParOf" srcId="{C572F608-3E7E-4D1D-8A62-D0AF77EFCAD5}" destId="{9E4F90D2-1BF4-4102-9D10-194CE583AEFB}" srcOrd="0" destOrd="0" presId="urn:microsoft.com/office/officeart/2005/8/layout/chevron2"/>
    <dgm:cxn modelId="{D639601B-615C-4C8C-9EB9-8E548F39A173}" type="presParOf" srcId="{C572F608-3E7E-4D1D-8A62-D0AF77EFCAD5}" destId="{7B777134-6E69-4C82-8232-B3ABA74B3BEE}"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27237A-524A-4C5C-8A98-29E3F7B38AF8}">
      <dsp:nvSpPr>
        <dsp:cNvPr id="0" name=""/>
        <dsp:cNvSpPr/>
      </dsp:nvSpPr>
      <dsp:spPr>
        <a:xfrm>
          <a:off x="2928924" y="2359"/>
          <a:ext cx="3286151" cy="80824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Designing and Piloting Models</a:t>
          </a:r>
          <a:endParaRPr lang="en-US" sz="1900" kern="1200" dirty="0"/>
        </a:p>
      </dsp:txBody>
      <dsp:txXfrm>
        <a:off x="2928924" y="2359"/>
        <a:ext cx="3286151" cy="808248"/>
      </dsp:txXfrm>
    </dsp:sp>
    <dsp:sp modelId="{5DCADDA6-C1BB-4C88-AE3F-4636EC955929}">
      <dsp:nvSpPr>
        <dsp:cNvPr id="0" name=""/>
        <dsp:cNvSpPr/>
      </dsp:nvSpPr>
      <dsp:spPr>
        <a:xfrm>
          <a:off x="3372286" y="772685"/>
          <a:ext cx="3228155" cy="3228155"/>
        </a:xfrm>
        <a:custGeom>
          <a:avLst/>
          <a:gdLst/>
          <a:ahLst/>
          <a:cxnLst/>
          <a:rect l="0" t="0" r="0" b="0"/>
          <a:pathLst>
            <a:path>
              <a:moveTo>
                <a:pt x="1970313" y="39802"/>
              </a:moveTo>
              <a:arcTo wR="1614077" hR="1614077" stAng="16965028" swAng="18219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276755-A05F-4289-BC2D-D32CB52A70A3}">
      <dsp:nvSpPr>
        <dsp:cNvPr id="0" name=""/>
        <dsp:cNvSpPr/>
      </dsp:nvSpPr>
      <dsp:spPr>
        <a:xfrm>
          <a:off x="5214940" y="1214443"/>
          <a:ext cx="3286151" cy="80824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Making Planning more Inclusive</a:t>
          </a:r>
          <a:endParaRPr lang="en-US" sz="1900" kern="1200" dirty="0"/>
        </a:p>
      </dsp:txBody>
      <dsp:txXfrm>
        <a:off x="5214940" y="1214443"/>
        <a:ext cx="3286151" cy="808248"/>
      </dsp:txXfrm>
    </dsp:sp>
    <dsp:sp modelId="{9F3A0354-70BD-490A-847A-2DD11D0AF795}">
      <dsp:nvSpPr>
        <dsp:cNvPr id="0" name=""/>
        <dsp:cNvSpPr/>
      </dsp:nvSpPr>
      <dsp:spPr>
        <a:xfrm>
          <a:off x="3724835" y="844248"/>
          <a:ext cx="3228155" cy="3228155"/>
        </a:xfrm>
        <a:custGeom>
          <a:avLst/>
          <a:gdLst/>
          <a:ahLst/>
          <a:cxnLst/>
          <a:rect l="0" t="0" r="0" b="0"/>
          <a:pathLst>
            <a:path>
              <a:moveTo>
                <a:pt x="3170488" y="1186488"/>
              </a:moveTo>
              <a:arcTo wR="1614077" hR="1614077" stAng="20678294" swAng="17630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A25BE9-8314-4CFA-B3C1-69BBDAC22791}">
      <dsp:nvSpPr>
        <dsp:cNvPr id="0" name=""/>
        <dsp:cNvSpPr/>
      </dsp:nvSpPr>
      <dsp:spPr>
        <a:xfrm>
          <a:off x="5072068" y="2857519"/>
          <a:ext cx="3286151" cy="80824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Garnering Public Voice on Neglected Issues</a:t>
          </a:r>
          <a:endParaRPr lang="en-US" sz="1900" kern="1200" dirty="0"/>
        </a:p>
      </dsp:txBody>
      <dsp:txXfrm>
        <a:off x="5072068" y="2857519"/>
        <a:ext cx="3286151" cy="808248"/>
      </dsp:txXfrm>
    </dsp:sp>
    <dsp:sp modelId="{0CF53A17-275F-4E12-AA52-C46D13F71079}">
      <dsp:nvSpPr>
        <dsp:cNvPr id="0" name=""/>
        <dsp:cNvSpPr/>
      </dsp:nvSpPr>
      <dsp:spPr>
        <a:xfrm>
          <a:off x="2720879" y="1814647"/>
          <a:ext cx="3702241" cy="3702241"/>
        </a:xfrm>
        <a:custGeom>
          <a:avLst/>
          <a:gdLst/>
          <a:ahLst/>
          <a:cxnLst/>
          <a:rect l="0" t="0" r="0" b="0"/>
          <a:pathLst>
            <a:path>
              <a:moveTo>
                <a:pt x="3701870" y="1888140"/>
              </a:moveTo>
              <a:arcTo wR="1851120" hR="1851120" stAng="68755" swAng="106624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BF6EB1-0548-4CF4-9B20-575033E78D51}">
      <dsp:nvSpPr>
        <dsp:cNvPr id="0" name=""/>
        <dsp:cNvSpPr/>
      </dsp:nvSpPr>
      <dsp:spPr>
        <a:xfrm>
          <a:off x="785780" y="2857519"/>
          <a:ext cx="3286151" cy="80824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Bridging Information Gaps</a:t>
          </a:r>
          <a:endParaRPr lang="en-US" sz="1900" kern="1200" dirty="0"/>
        </a:p>
      </dsp:txBody>
      <dsp:txXfrm>
        <a:off x="785780" y="2857519"/>
        <a:ext cx="3286151" cy="808248"/>
      </dsp:txXfrm>
    </dsp:sp>
    <dsp:sp modelId="{4E59C794-C5A5-487D-95C7-D576C3C12BC8}">
      <dsp:nvSpPr>
        <dsp:cNvPr id="0" name=""/>
        <dsp:cNvSpPr/>
      </dsp:nvSpPr>
      <dsp:spPr>
        <a:xfrm>
          <a:off x="2191008" y="844248"/>
          <a:ext cx="3228155" cy="3228155"/>
        </a:xfrm>
        <a:custGeom>
          <a:avLst/>
          <a:gdLst/>
          <a:ahLst/>
          <a:cxnLst/>
          <a:rect l="0" t="0" r="0" b="0"/>
          <a:pathLst>
            <a:path>
              <a:moveTo>
                <a:pt x="48099" y="2005176"/>
              </a:moveTo>
              <a:arcTo wR="1614077" hR="1614077" stAng="9958644" swAng="17630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06EC65-01FA-4949-A8E2-EB31B9C46188}">
      <dsp:nvSpPr>
        <dsp:cNvPr id="0" name=""/>
        <dsp:cNvSpPr/>
      </dsp:nvSpPr>
      <dsp:spPr>
        <a:xfrm>
          <a:off x="642908" y="1214443"/>
          <a:ext cx="3286151" cy="80824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Strengthening Governance and Accountability</a:t>
          </a:r>
          <a:endParaRPr lang="en-US" sz="1900" kern="1200" dirty="0"/>
        </a:p>
      </dsp:txBody>
      <dsp:txXfrm>
        <a:off x="642908" y="1214443"/>
        <a:ext cx="3286151" cy="808248"/>
      </dsp:txXfrm>
    </dsp:sp>
    <dsp:sp modelId="{81874653-525F-408B-9E40-B6B7024B8A3E}">
      <dsp:nvSpPr>
        <dsp:cNvPr id="0" name=""/>
        <dsp:cNvSpPr/>
      </dsp:nvSpPr>
      <dsp:spPr>
        <a:xfrm>
          <a:off x="2543557" y="772685"/>
          <a:ext cx="3228155" cy="3228155"/>
        </a:xfrm>
        <a:custGeom>
          <a:avLst/>
          <a:gdLst/>
          <a:ahLst/>
          <a:cxnLst/>
          <a:rect l="0" t="0" r="0" b="0"/>
          <a:pathLst>
            <a:path>
              <a:moveTo>
                <a:pt x="510889" y="435848"/>
              </a:moveTo>
              <a:arcTo wR="1614077" hR="1614077" stAng="13613034" swAng="18219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A04343-36F7-4D9A-9B43-1A95C51D5C0E}">
      <dsp:nvSpPr>
        <dsp:cNvPr id="0" name=""/>
        <dsp:cNvSpPr/>
      </dsp:nvSpPr>
      <dsp:spPr>
        <a:xfrm rot="5400000">
          <a:off x="-166790" y="167117"/>
          <a:ext cx="1111939" cy="77835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66%</a:t>
          </a:r>
        </a:p>
      </dsp:txBody>
      <dsp:txXfrm rot="5400000">
        <a:off x="-166790" y="167117"/>
        <a:ext cx="1111939" cy="778357"/>
      </dsp:txXfrm>
    </dsp:sp>
    <dsp:sp modelId="{146BF8F0-D76A-4946-8E51-74D2F12667B0}">
      <dsp:nvSpPr>
        <dsp:cNvPr id="0" name=""/>
        <dsp:cNvSpPr/>
      </dsp:nvSpPr>
      <dsp:spPr>
        <a:xfrm rot="5400000">
          <a:off x="1956624" y="-1177940"/>
          <a:ext cx="722760" cy="3079294"/>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ctr" defTabSz="1022350">
            <a:lnSpc>
              <a:spcPct val="90000"/>
            </a:lnSpc>
            <a:spcBef>
              <a:spcPct val="0"/>
            </a:spcBef>
            <a:spcAft>
              <a:spcPct val="15000"/>
            </a:spcAft>
            <a:buChar char="••"/>
          </a:pPr>
          <a:r>
            <a:rPr lang="en-US" sz="2300" kern="1200" dirty="0" smtClean="0"/>
            <a:t>Tata Trusts</a:t>
          </a:r>
          <a:endParaRPr lang="en-US" sz="2300" kern="1200" dirty="0"/>
        </a:p>
      </dsp:txBody>
      <dsp:txXfrm rot="5400000">
        <a:off x="1956624" y="-1177940"/>
        <a:ext cx="722760" cy="3079294"/>
      </dsp:txXfrm>
    </dsp:sp>
    <dsp:sp modelId="{102EFCAE-4375-4624-99F1-5550E5596BD0}">
      <dsp:nvSpPr>
        <dsp:cNvPr id="0" name=""/>
        <dsp:cNvSpPr/>
      </dsp:nvSpPr>
      <dsp:spPr>
        <a:xfrm rot="5400000">
          <a:off x="-166790" y="1107045"/>
          <a:ext cx="1111939" cy="77835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Varied</a:t>
          </a:r>
          <a:endParaRPr lang="en-US" sz="1900" kern="1200" dirty="0"/>
        </a:p>
      </dsp:txBody>
      <dsp:txXfrm rot="5400000">
        <a:off x="-166790" y="1107045"/>
        <a:ext cx="1111939" cy="778357"/>
      </dsp:txXfrm>
    </dsp:sp>
    <dsp:sp modelId="{50C61EF0-1009-4101-83B1-2AD19FE7F2A0}">
      <dsp:nvSpPr>
        <dsp:cNvPr id="0" name=""/>
        <dsp:cNvSpPr/>
      </dsp:nvSpPr>
      <dsp:spPr>
        <a:xfrm rot="5400000">
          <a:off x="1956624" y="-238012"/>
          <a:ext cx="722760" cy="3079294"/>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ctr" defTabSz="1022350">
            <a:lnSpc>
              <a:spcPct val="90000"/>
            </a:lnSpc>
            <a:spcBef>
              <a:spcPct val="0"/>
            </a:spcBef>
            <a:spcAft>
              <a:spcPct val="15000"/>
            </a:spcAft>
            <a:buChar char="••"/>
          </a:pPr>
          <a:r>
            <a:rPr lang="en-US" sz="2300" kern="1200" dirty="0" smtClean="0"/>
            <a:t>Tata Sons</a:t>
          </a:r>
          <a:endParaRPr lang="en-US" sz="2300" kern="1200" dirty="0"/>
        </a:p>
      </dsp:txBody>
      <dsp:txXfrm rot="5400000">
        <a:off x="1956624" y="-238012"/>
        <a:ext cx="722760" cy="3079294"/>
      </dsp:txXfrm>
    </dsp:sp>
    <dsp:sp modelId="{9E4F90D2-1BF4-4102-9D10-194CE583AEFB}">
      <dsp:nvSpPr>
        <dsp:cNvPr id="0" name=""/>
        <dsp:cNvSpPr/>
      </dsp:nvSpPr>
      <dsp:spPr>
        <a:xfrm rot="5400000">
          <a:off x="-166790" y="2046972"/>
          <a:ext cx="1111939" cy="77835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66790" y="2046972"/>
        <a:ext cx="1111939" cy="778357"/>
      </dsp:txXfrm>
    </dsp:sp>
    <dsp:sp modelId="{7B777134-6E69-4C82-8232-B3ABA74B3BEE}">
      <dsp:nvSpPr>
        <dsp:cNvPr id="0" name=""/>
        <dsp:cNvSpPr/>
      </dsp:nvSpPr>
      <dsp:spPr>
        <a:xfrm rot="5400000">
          <a:off x="1956624" y="701915"/>
          <a:ext cx="722760" cy="3079294"/>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ctr" defTabSz="1022350">
            <a:lnSpc>
              <a:spcPct val="90000"/>
            </a:lnSpc>
            <a:spcBef>
              <a:spcPct val="0"/>
            </a:spcBef>
            <a:spcAft>
              <a:spcPct val="15000"/>
            </a:spcAft>
            <a:buChar char="••"/>
          </a:pPr>
          <a:r>
            <a:rPr lang="en-US" sz="2300" kern="1200" dirty="0" smtClean="0"/>
            <a:t>Tata Group Companies</a:t>
          </a:r>
          <a:endParaRPr lang="en-US" sz="2300" kern="1200" dirty="0"/>
        </a:p>
      </dsp:txBody>
      <dsp:txXfrm rot="5400000">
        <a:off x="1956624" y="701915"/>
        <a:ext cx="722760" cy="30792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extLst/>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cs typeface="+mn-cs"/>
              </a:defRPr>
            </a:lvl1pPr>
            <a:extLst/>
          </a:lstStyle>
          <a:p>
            <a:pPr>
              <a:defRPr/>
            </a:pPr>
            <a:fld id="{35F87965-0B75-47EA-B66D-6CC1856F80D2}" type="datetimeFigureOut">
              <a:rPr lang="en-US"/>
              <a:pPr>
                <a:defRPr/>
              </a:pPr>
              <a:t>2/4/2013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a:latin typeface="+mn-lt"/>
                <a:cs typeface="+mn-cs"/>
              </a:defRPr>
            </a:lvl1pPr>
            <a:extLst/>
          </a:lstStyle>
          <a:p>
            <a:pPr>
              <a:defRPr/>
            </a:pPr>
            <a:fld id="{540A1F59-2727-43E8-B23F-188A9E1D02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TextEdit="1"/>
          </p:cNvSpPr>
          <p:nvPr>
            <p:ph type="sldImg"/>
          </p:nvPr>
        </p:nvSpPr>
        <p:spPr bwMode="auto">
          <a:noFill/>
          <a:ln>
            <a:solidFill>
              <a:srgbClr val="000000"/>
            </a:solidFill>
            <a:miter lim="800000"/>
            <a:headEnd/>
            <a:tailEnd/>
          </a:ln>
        </p:spPr>
      </p:sp>
      <p:sp>
        <p:nvSpPr>
          <p:cNvPr id="27651"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0484" name="Rectangle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9ECAE2E-B200-42DB-9279-8143A86D54A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40A1F59-2727-43E8-B23F-188A9E1D02AC}"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4881753"/>
            <a:ext cx="3002280" cy="205740"/>
          </a:xfrm>
        </p:spPr>
        <p:txBody>
          <a:bodyPr vert="horz" rtlCol="0"/>
          <a:lstStyle>
            <a:extLst/>
          </a:lstStyle>
          <a:p>
            <a:pPr>
              <a:defRPr/>
            </a:pPr>
            <a:fld id="{8F71F0D5-B5BC-4016-8B0F-6A45DB60EF90}" type="datetime1">
              <a:rPr lang="en-US" smtClean="0"/>
              <a:pPr>
                <a:defRPr/>
              </a:pPr>
              <a:t>2/4/2013</a:t>
            </a:fld>
            <a:endParaRPr lang="en-US" dirty="0"/>
          </a:p>
        </p:txBody>
      </p:sp>
      <p:sp>
        <p:nvSpPr>
          <p:cNvPr id="11" name="Slide Number Placeholder 10"/>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pPr>
              <a:defRPr/>
            </a:pPr>
            <a:fld id="{68139617-057C-4728-8DCB-A8E215D32B5B}" type="slidenum">
              <a:rPr lang="en-US" smtClean="0"/>
              <a:pPr>
                <a:defRPr/>
              </a:pPr>
              <a:t>‹#›</a:t>
            </a:fld>
            <a:endParaRPr lang="en-US" dirty="0"/>
          </a:p>
        </p:txBody>
      </p:sp>
      <p:sp>
        <p:nvSpPr>
          <p:cNvPr id="12" name="Footer Placeholder 11"/>
          <p:cNvSpPr>
            <a:spLocks noGrp="1"/>
          </p:cNvSpPr>
          <p:nvPr>
            <p:ph type="ftr" sz="quarter" idx="12"/>
          </p:nvPr>
        </p:nvSpPr>
        <p:spPr>
          <a:xfrm>
            <a:off x="1600200" y="4881753"/>
            <a:ext cx="3907464" cy="205740"/>
          </a:xfrm>
        </p:spPr>
        <p:txBody>
          <a:bodyPr vert="horz" rtlCol="0"/>
          <a:lstStyle>
            <a:extLst/>
          </a:lstStyle>
          <a:p>
            <a:pPr>
              <a:defRPr/>
            </a:pPr>
            <a:endParaRPr lang="en-US"/>
          </a:p>
        </p:txBody>
      </p:sp>
      <p:sp>
        <p:nvSpPr>
          <p:cNvPr id="13" name="Rectangle 12"/>
          <p:cNvSpPr/>
          <p:nvPr userDrawn="1"/>
        </p:nvSpPr>
        <p:spPr>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userDrawn="1"/>
        </p:nvSpPr>
        <p:spPr>
          <a:xfrm>
            <a:off x="-9525" y="4540250"/>
            <a:ext cx="2249488" cy="534988"/>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3E8CCF3-7AC4-431B-9AD1-2AFC28CBFA3C}" type="datetime1">
              <a:rPr lang="en-US" smtClean="0"/>
              <a:pPr>
                <a:defRPr/>
              </a:pPr>
              <a:t>2/4/2013</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8221FF3-8E7A-4837-A5D7-BA755D864E7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3E8CCF3-7AC4-431B-9AD1-2AFC28CBFA3C}" type="datetime1">
              <a:rPr lang="en-US" smtClean="0"/>
              <a:pPr>
                <a:defRPr/>
              </a:pPr>
              <a:t>2/4/2013</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8221FF3-8E7A-4837-A5D7-BA755D864E7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C54E2D-9367-400D-8F87-8D2726E70934}" type="datetimeFigureOut">
              <a:rPr lang="en-US" smtClean="0"/>
              <a:pPr/>
              <a:t>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142C94-16A2-4E7F-BC13-9782977DB7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4885253"/>
            <a:ext cx="3002280" cy="205740"/>
          </a:xfrm>
        </p:spPr>
        <p:txBody>
          <a:bodyPr vert="horz" rtlCol="0"/>
          <a:lstStyle>
            <a:extLst/>
          </a:lstStyle>
          <a:p>
            <a:pPr>
              <a:defRPr/>
            </a:pPr>
            <a:fld id="{C00CA42D-399D-48E8-AE82-EA7FF05E3AF5}" type="datetime1">
              <a:rPr lang="en-US" smtClean="0"/>
              <a:pPr>
                <a:defRPr/>
              </a:pPr>
              <a:t>2/4/2013</a:t>
            </a:fld>
            <a:endParaRPr lang="en-US"/>
          </a:p>
        </p:txBody>
      </p:sp>
      <p:sp>
        <p:nvSpPr>
          <p:cNvPr id="9" name="Slide Number Placeholder 8"/>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pPr>
              <a:defRPr/>
            </a:pPr>
            <a:fld id="{71E37A36-CD31-48F0-8882-BEC0B2545D21}" type="slidenum">
              <a:rPr lang="en-US" smtClean="0"/>
              <a:pPr>
                <a:defRPr/>
              </a:pPr>
              <a:t>‹#›</a:t>
            </a:fld>
            <a:endParaRPr lang="en-US" dirty="0"/>
          </a:p>
        </p:txBody>
      </p:sp>
      <p:sp>
        <p:nvSpPr>
          <p:cNvPr id="10" name="Footer Placeholder 9"/>
          <p:cNvSpPr>
            <a:spLocks noGrp="1"/>
          </p:cNvSpPr>
          <p:nvPr>
            <p:ph type="ftr" sz="quarter" idx="12"/>
          </p:nvPr>
        </p:nvSpPr>
        <p:spPr>
          <a:xfrm>
            <a:off x="1600200" y="4885253"/>
            <a:ext cx="3907464" cy="20574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64BE539-AE8B-4093-A563-4809ECB5D14A}" type="datetime1">
              <a:rPr lang="en-US" smtClean="0"/>
              <a:pPr>
                <a:defRPr/>
              </a:pPr>
              <a:t>2/4/2013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4885926"/>
            <a:ext cx="464288" cy="205740"/>
          </a:xfrm>
        </p:spPr>
        <p:txBody>
          <a:bodyPr/>
          <a:lstStyle>
            <a:extLst/>
          </a:lstStyle>
          <a:p>
            <a:pPr>
              <a:defRPr/>
            </a:pPr>
            <a:fld id="{AF7C6D2F-FF96-48E9-ABA7-FC949574141D}" type="slidenum">
              <a:rPr lang="en-US" smtClean="0"/>
              <a:pPr>
                <a:defRPr/>
              </a:pPr>
              <a:t>‹#›</a:t>
            </a:fld>
            <a:endParaRPr lang="en-US"/>
          </a:p>
        </p:txBody>
      </p:sp>
      <p:sp>
        <p:nvSpPr>
          <p:cNvPr id="10" name="Rectangle 9"/>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188961"/>
            <a:ext cx="8229600"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BE8ED3B-5DAF-4577-8301-69843B01ABDF}" type="datetime1">
              <a:rPr lang="en-US" smtClean="0"/>
              <a:pPr>
                <a:defRPr/>
              </a:pPr>
              <a:t>2/4/2013</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4885926"/>
            <a:ext cx="464288" cy="205740"/>
          </a:xfrm>
        </p:spPr>
        <p:txBody>
          <a:bodyPr/>
          <a:lstStyle>
            <a:extLst/>
          </a:lstStyle>
          <a:p>
            <a:pPr>
              <a:defRPr/>
            </a:pPr>
            <a:fld id="{610C0E9D-5F7D-4BEE-879B-6BC22354ABB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14"/>
            <a:ext cx="8229600" cy="85725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ED49DE96-88E7-4D95-93AF-879B916AB383}" type="datetime1">
              <a:rPr lang="en-US" smtClean="0"/>
              <a:pPr>
                <a:defRPr/>
              </a:pPr>
              <a:t>2/4/2013</a:t>
            </a:fld>
            <a:endParaRPr lang="en-US" dirty="0"/>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EC20004F-62C2-45E8-B948-965E3E7844CE}" type="slidenum">
              <a:rPr lang="en-US" smtClean="0"/>
              <a:pPr>
                <a:defRPr/>
              </a:pPr>
              <a:t>‹#›</a:t>
            </a:fld>
            <a:endParaRPr lang="en-US" dirty="0"/>
          </a:p>
        </p:txBody>
      </p:sp>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FB1347A2-5EAF-4732-AAC3-6BAC19CFE584}" type="datetime1">
              <a:rPr lang="en-US" smtClean="0"/>
              <a:pPr>
                <a:defRPr/>
              </a:pPr>
              <a:t>2/4/2013</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E559A18E-D680-4502-915B-35F240FB352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228600"/>
            <a:ext cx="3931920" cy="5715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4885253"/>
            <a:ext cx="3002280" cy="205740"/>
          </a:xfrm>
        </p:spPr>
        <p:txBody>
          <a:bodyPr vert="horz" rtlCol="0"/>
          <a:lstStyle>
            <a:extLst/>
          </a:lstStyle>
          <a:p>
            <a:pPr>
              <a:defRPr/>
            </a:pPr>
            <a:fld id="{D0139ADF-1323-41D4-B126-82E01F1AC83B}" type="datetime1">
              <a:rPr lang="en-US" smtClean="0"/>
              <a:pPr>
                <a:defRPr/>
              </a:pPr>
              <a:t>2/4/2013</a:t>
            </a:fld>
            <a:endParaRPr lang="en-US" dirty="0"/>
          </a:p>
        </p:txBody>
      </p:sp>
      <p:sp>
        <p:nvSpPr>
          <p:cNvPr id="10" name="Slide Number Placeholder 9"/>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pPr>
              <a:defRPr/>
            </a:pPr>
            <a:fld id="{B7046CAE-3184-4F5F-82E1-1587F3291CC0}" type="slidenum">
              <a:rPr lang="en-US" smtClean="0"/>
              <a:pPr>
                <a:defRPr/>
              </a:pPr>
              <a:t>‹#›</a:t>
            </a:fld>
            <a:endParaRPr lang="en-US" dirty="0"/>
          </a:p>
        </p:txBody>
      </p:sp>
      <p:sp>
        <p:nvSpPr>
          <p:cNvPr id="11" name="Footer Placeholder 10"/>
          <p:cNvSpPr>
            <a:spLocks noGrp="1"/>
          </p:cNvSpPr>
          <p:nvPr>
            <p:ph type="ftr" sz="quarter" idx="12"/>
          </p:nvPr>
        </p:nvSpPr>
        <p:spPr>
          <a:xfrm>
            <a:off x="1600200" y="4885253"/>
            <a:ext cx="3907464" cy="20574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3543300"/>
            <a:ext cx="5486400" cy="498402"/>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4881753"/>
            <a:ext cx="3002280" cy="205740"/>
          </a:xfrm>
        </p:spPr>
        <p:txBody>
          <a:bodyPr vert="horz" rtlCol="0"/>
          <a:lstStyle>
            <a:extLst/>
          </a:lstStyle>
          <a:p>
            <a:pPr>
              <a:defRPr/>
            </a:pPr>
            <a:fld id="{339C66B7-9D76-4A60-B40E-9566680AD635}" type="datetime1">
              <a:rPr lang="en-US" smtClean="0"/>
              <a:pPr>
                <a:defRPr/>
              </a:pPr>
              <a:t>2/4/2013</a:t>
            </a:fld>
            <a:endParaRPr lang="en-US"/>
          </a:p>
        </p:txBody>
      </p:sp>
      <p:sp>
        <p:nvSpPr>
          <p:cNvPr id="9" name="Slide Number Placeholder 8"/>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pPr>
              <a:defRPr/>
            </a:pPr>
            <a:fld id="{D5D4D641-B9ED-4EDF-90A9-9AD0A935797A}" type="slidenum">
              <a:rPr lang="en-US" smtClean="0"/>
              <a:pPr>
                <a:defRPr/>
              </a:pPr>
              <a:t>‹#›</a:t>
            </a:fld>
            <a:endParaRPr lang="en-US" dirty="0"/>
          </a:p>
        </p:txBody>
      </p:sp>
      <p:sp>
        <p:nvSpPr>
          <p:cNvPr id="10" name="Footer Placeholder 9"/>
          <p:cNvSpPr>
            <a:spLocks noGrp="1"/>
          </p:cNvSpPr>
          <p:nvPr>
            <p:ph type="ftr" sz="quarter" idx="12"/>
          </p:nvPr>
        </p:nvSpPr>
        <p:spPr>
          <a:xfrm>
            <a:off x="1600200" y="4881753"/>
            <a:ext cx="3907464" cy="205740"/>
          </a:xfrm>
        </p:spPr>
        <p:txBody>
          <a:bodyPr vert="horz" rtlCol="0"/>
          <a:lstStyle>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63E8CCF3-7AC4-431B-9AD1-2AFC28CBFA3C}" type="datetime1">
              <a:rPr lang="en-US" smtClean="0"/>
              <a:pPr>
                <a:defRPr/>
              </a:pPr>
              <a:t>2/4/2013</a:t>
            </a:fld>
            <a:endParaRPr lang="en-US" dirty="0"/>
          </a:p>
        </p:txBody>
      </p:sp>
      <p:sp>
        <p:nvSpPr>
          <p:cNvPr id="23" name="Slide Number Placeholder 22"/>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8221FF3-8E7A-4837-A5D7-BA755D864E77}" type="slidenum">
              <a:rPr lang="en-US" smtClean="0"/>
              <a:pPr>
                <a:defRPr/>
              </a:pPr>
              <a:t>‹#›</a:t>
            </a:fld>
            <a:endParaRPr lang="en-US" dirty="0"/>
          </a:p>
        </p:txBody>
      </p:sp>
      <p:sp>
        <p:nvSpPr>
          <p:cNvPr id="22" name="Title Placeholder 21"/>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34678"/>
            <a:ext cx="8229600" cy="339471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0" y="0"/>
            <a:ext cx="9144001" cy="4252910"/>
          </a:xfrm>
        </p:spPr>
        <p:txBody>
          <a:bodyPr>
            <a:normAutofit fontScale="90000"/>
          </a:bodyPr>
          <a:lstStyle>
            <a:extLst/>
          </a:lstStyle>
          <a:p>
            <a:pPr algn="r" eaLnBrk="1" fontAlgn="auto" hangingPunct="1">
              <a:spcAft>
                <a:spcPts val="0"/>
              </a:spcAft>
              <a:defRPr/>
            </a:pP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Poornima Dore</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Role and Contribution of NGOs</a:t>
            </a:r>
            <a:r>
              <a:rPr lang="en-US" sz="1400" b="1" dirty="0" smtClean="0">
                <a:solidFill>
                  <a:srgbClr val="002060"/>
                </a:solidFill>
              </a:rPr>
              <a:t/>
            </a:r>
            <a:br>
              <a:rPr lang="en-US" sz="1400" b="1" dirty="0" smtClean="0">
                <a:solidFill>
                  <a:srgbClr val="002060"/>
                </a:solidFill>
              </a:rPr>
            </a:br>
            <a:endParaRPr lang="en-US" dirty="0">
              <a:solidFill>
                <a:srgbClr val="002060"/>
              </a:solidFill>
              <a:latin typeface="+mn-lt"/>
            </a:endParaRPr>
          </a:p>
        </p:txBody>
      </p:sp>
      <p:sp>
        <p:nvSpPr>
          <p:cNvPr id="5" name="Rectangle 4"/>
          <p:cNvSpPr>
            <a:spLocks noGrp="1"/>
          </p:cNvSpPr>
          <p:nvPr>
            <p:ph type="subTitle" idx="1"/>
          </p:nvPr>
        </p:nvSpPr>
        <p:spPr>
          <a:xfrm>
            <a:off x="1357290" y="3571882"/>
            <a:ext cx="6400800" cy="1157284"/>
          </a:xfrm>
        </p:spPr>
        <p:txBody>
          <a:bodyPr>
            <a:normAutofit/>
          </a:bodyPr>
          <a:lstStyle>
            <a:extLst/>
          </a:lstStyle>
          <a:p>
            <a:pPr algn="r" eaLnBrk="1" fontAlgn="auto" hangingPunct="1">
              <a:spcAft>
                <a:spcPts val="0"/>
              </a:spcAft>
              <a:buFont typeface="Wingdings"/>
              <a:buNone/>
              <a:defRPr/>
            </a:pPr>
            <a:r>
              <a:rPr lang="en-US" sz="2400" b="1" dirty="0" smtClean="0">
                <a:solidFill>
                  <a:schemeClr val="bg1">
                    <a:lumMod val="75000"/>
                    <a:lumOff val="25000"/>
                  </a:schemeClr>
                </a:solidFill>
              </a:rPr>
              <a:t>Urban Planning and Governance</a:t>
            </a:r>
            <a:endParaRPr lang="en-US" sz="2400" b="1" dirty="0">
              <a:solidFill>
                <a:schemeClr val="bg1">
                  <a:lumMod val="75000"/>
                  <a:lumOff val="25000"/>
                </a:schemeClr>
              </a:solidFill>
            </a:endParaRPr>
          </a:p>
        </p:txBody>
      </p:sp>
      <p:sp>
        <p:nvSpPr>
          <p:cNvPr id="9220" name="TextBox 5"/>
          <p:cNvSpPr txBox="1">
            <a:spLocks noChangeArrowheads="1"/>
          </p:cNvSpPr>
          <p:nvPr/>
        </p:nvSpPr>
        <p:spPr bwMode="auto">
          <a:xfrm>
            <a:off x="685306" y="4640263"/>
            <a:ext cx="1516569" cy="369332"/>
          </a:xfrm>
          <a:prstGeom prst="rect">
            <a:avLst/>
          </a:prstGeom>
          <a:noFill/>
          <a:ln w="9525">
            <a:noFill/>
            <a:miter lim="800000"/>
            <a:headEnd/>
            <a:tailEnd/>
          </a:ln>
        </p:spPr>
        <p:txBody>
          <a:bodyPr wrap="none">
            <a:spAutoFit/>
          </a:bodyPr>
          <a:lstStyle/>
          <a:p>
            <a:pPr algn="r"/>
            <a:r>
              <a:rPr lang="en-US" b="1" dirty="0" smtClean="0">
                <a:latin typeface="Tw Cen MT" pitchFamily="34" charset="0"/>
              </a:rPr>
              <a:t>January 2013</a:t>
            </a:r>
            <a:endParaRPr lang="en-IN" b="1" dirty="0">
              <a:latin typeface="Tw Cen MT" pitchFamily="34" charset="0"/>
            </a:endParaRPr>
          </a:p>
        </p:txBody>
      </p:sp>
      <p:cxnSp>
        <p:nvCxnSpPr>
          <p:cNvPr id="8" name="Straight Connector 7"/>
          <p:cNvCxnSpPr/>
          <p:nvPr/>
        </p:nvCxnSpPr>
        <p:spPr>
          <a:xfrm rot="5400000">
            <a:off x="-2072481" y="2215357"/>
            <a:ext cx="4429125" cy="1587"/>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42875"/>
            <a:ext cx="8715375" cy="158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Urban Issues</a:t>
            </a:r>
            <a:endParaRPr lang="en-US" b="1" dirty="0"/>
          </a:p>
        </p:txBody>
      </p:sp>
      <p:sp>
        <p:nvSpPr>
          <p:cNvPr id="3" name="Content Placeholder 2"/>
          <p:cNvSpPr>
            <a:spLocks noGrp="1"/>
          </p:cNvSpPr>
          <p:nvPr>
            <p:ph idx="1"/>
          </p:nvPr>
        </p:nvSpPr>
        <p:spPr>
          <a:xfrm>
            <a:off x="457200" y="1200150"/>
            <a:ext cx="8229600" cy="3714750"/>
          </a:xfrm>
        </p:spPr>
        <p:txBody>
          <a:bodyPr>
            <a:normAutofit/>
          </a:bodyPr>
          <a:lstStyle/>
          <a:p>
            <a:pPr lvl="0"/>
            <a:r>
              <a:rPr lang="en-US" sz="2800" dirty="0" smtClean="0">
                <a:latin typeface="Trebuchet MS" pitchFamily="34" charset="0"/>
              </a:rPr>
              <a:t>Increasing </a:t>
            </a:r>
            <a:r>
              <a:rPr lang="en-US" sz="2800" dirty="0" err="1" smtClean="0">
                <a:latin typeface="Trebuchet MS" pitchFamily="34" charset="0"/>
              </a:rPr>
              <a:t>Urbanisation</a:t>
            </a:r>
            <a:endParaRPr lang="en-US" sz="2800" dirty="0" smtClean="0">
              <a:latin typeface="Trebuchet MS" pitchFamily="34" charset="0"/>
            </a:endParaRPr>
          </a:p>
          <a:p>
            <a:pPr lvl="0"/>
            <a:r>
              <a:rPr lang="en-US" sz="2800" dirty="0" smtClean="0">
                <a:latin typeface="Trebuchet MS" pitchFamily="34" charset="0"/>
              </a:rPr>
              <a:t>Cities as engines of growth</a:t>
            </a:r>
          </a:p>
          <a:p>
            <a:pPr lvl="0"/>
            <a:r>
              <a:rPr lang="en-US" sz="2800" dirty="0" smtClean="0">
                <a:latin typeface="Trebuchet MS" pitchFamily="34" charset="0"/>
              </a:rPr>
              <a:t>Concentration of opportunities</a:t>
            </a:r>
          </a:p>
          <a:p>
            <a:pPr lvl="0"/>
            <a:r>
              <a:rPr lang="en-US" sz="2800" dirty="0" smtClean="0">
                <a:latin typeface="Trebuchet MS" pitchFamily="34" charset="0"/>
              </a:rPr>
              <a:t>Readiness of cities to handle the load</a:t>
            </a:r>
          </a:p>
          <a:p>
            <a:pPr lvl="0"/>
            <a:r>
              <a:rPr lang="en-US" sz="2800" dirty="0" smtClean="0">
                <a:latin typeface="Trebuchet MS" pitchFamily="34" charset="0"/>
              </a:rPr>
              <a:t>Displacement of poverty</a:t>
            </a:r>
          </a:p>
          <a:p>
            <a:pPr lvl="0"/>
            <a:r>
              <a:rPr lang="en-US" sz="2800" dirty="0" smtClean="0">
                <a:latin typeface="Trebuchet MS" pitchFamily="34" charset="0"/>
              </a:rPr>
              <a:t>Slow shift in development discourse towards urban poverty</a:t>
            </a:r>
          </a:p>
          <a:p>
            <a:pPr lvl="0"/>
            <a:endParaRPr lang="en-US" sz="3000"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Urban Issues</a:t>
            </a:r>
            <a:endParaRPr lang="en-US" b="1" dirty="0"/>
          </a:p>
        </p:txBody>
      </p:sp>
      <p:sp>
        <p:nvSpPr>
          <p:cNvPr id="3" name="Content Placeholder 2"/>
          <p:cNvSpPr>
            <a:spLocks noGrp="1"/>
          </p:cNvSpPr>
          <p:nvPr>
            <p:ph idx="1"/>
          </p:nvPr>
        </p:nvSpPr>
        <p:spPr>
          <a:xfrm>
            <a:off x="457200" y="1200150"/>
            <a:ext cx="8229600" cy="3714750"/>
          </a:xfrm>
        </p:spPr>
        <p:txBody>
          <a:bodyPr>
            <a:normAutofit/>
          </a:bodyPr>
          <a:lstStyle/>
          <a:p>
            <a:pPr lvl="0"/>
            <a:r>
              <a:rPr lang="en-US" sz="2800" dirty="0" smtClean="0">
                <a:latin typeface="Trebuchet MS" pitchFamily="34" charset="0"/>
              </a:rPr>
              <a:t>Growing Urbanization and its challenges</a:t>
            </a:r>
          </a:p>
          <a:p>
            <a:pPr lvl="1"/>
            <a:r>
              <a:rPr lang="en-US" sz="2400" dirty="0" smtClean="0"/>
              <a:t>Housing and shelter</a:t>
            </a:r>
          </a:p>
          <a:p>
            <a:pPr lvl="1"/>
            <a:r>
              <a:rPr lang="en-US" sz="2400" dirty="0" smtClean="0"/>
              <a:t>Water and sanitation</a:t>
            </a:r>
          </a:p>
          <a:p>
            <a:pPr lvl="1"/>
            <a:r>
              <a:rPr lang="en-US" sz="2400" dirty="0" smtClean="0"/>
              <a:t>Health </a:t>
            </a:r>
          </a:p>
          <a:p>
            <a:pPr lvl="1"/>
            <a:r>
              <a:rPr lang="en-US" sz="2400" dirty="0" smtClean="0"/>
              <a:t>Education</a:t>
            </a:r>
          </a:p>
          <a:p>
            <a:pPr lvl="1"/>
            <a:r>
              <a:rPr lang="en-US" sz="2400" dirty="0" smtClean="0"/>
              <a:t>Social security </a:t>
            </a:r>
          </a:p>
          <a:p>
            <a:pPr lvl="1"/>
            <a:r>
              <a:rPr lang="en-US" sz="2400" dirty="0" smtClean="0"/>
              <a:t>Livelihoods </a:t>
            </a:r>
            <a:endParaRPr lang="en-US" sz="2200" dirty="0" smtClean="0">
              <a:latin typeface="Trebuchet MS" pitchFamily="34" charset="0"/>
            </a:endParaRPr>
          </a:p>
          <a:p>
            <a:pPr lvl="0"/>
            <a:r>
              <a:rPr lang="en-US" sz="3400" dirty="0" smtClean="0"/>
              <a:t> </a:t>
            </a:r>
            <a:r>
              <a:rPr lang="en-US" sz="2800" dirty="0" smtClean="0">
                <a:latin typeface="Trebuchet MS" pitchFamily="34" charset="0"/>
              </a:rPr>
              <a:t>Visibility, security and acceptance </a:t>
            </a:r>
          </a:p>
          <a:p>
            <a:pPr lvl="0"/>
            <a:endParaRPr lang="en-US" sz="3000"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and Governance</a:t>
            </a:r>
            <a:endParaRPr lang="en-US" b="1"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latin typeface="Trebuchet MS" pitchFamily="34" charset="0"/>
              </a:rPr>
              <a:t>Livelihoods Support for Relocated Families in </a:t>
            </a:r>
            <a:r>
              <a:rPr lang="en-US" dirty="0" err="1" smtClean="0">
                <a:latin typeface="Trebuchet MS" pitchFamily="34" charset="0"/>
              </a:rPr>
              <a:t>Savda</a:t>
            </a:r>
            <a:r>
              <a:rPr lang="en-US" dirty="0" smtClean="0">
                <a:latin typeface="Trebuchet MS" pitchFamily="34" charset="0"/>
              </a:rPr>
              <a:t> </a:t>
            </a:r>
            <a:r>
              <a:rPr lang="en-US" dirty="0" err="1" smtClean="0">
                <a:latin typeface="Trebuchet MS" pitchFamily="34" charset="0"/>
              </a:rPr>
              <a:t>Ghevra</a:t>
            </a:r>
            <a:r>
              <a:rPr lang="en-US" dirty="0" smtClean="0">
                <a:latin typeface="Trebuchet MS" pitchFamily="34" charset="0"/>
              </a:rPr>
              <a:t> (Delhi) through the Centre for Urban and Regional Excellence— CURE </a:t>
            </a:r>
          </a:p>
          <a:p>
            <a:pPr marL="514350" indent="-514350">
              <a:buFont typeface="+mj-lt"/>
              <a:buAutoNum type="arabicPeriod"/>
            </a:pPr>
            <a:endParaRPr lang="en-US" dirty="0" smtClean="0">
              <a:latin typeface="Trebuchet MS" pitchFamily="34" charset="0"/>
            </a:endParaRPr>
          </a:p>
          <a:p>
            <a:pPr marL="514350" indent="-514350">
              <a:buFont typeface="+mj-lt"/>
              <a:buAutoNum type="arabicPeriod"/>
            </a:pPr>
            <a:r>
              <a:rPr lang="en-US" dirty="0" smtClean="0">
                <a:latin typeface="Trebuchet MS" pitchFamily="34" charset="0"/>
              </a:rPr>
              <a:t>Enabling a City-wide Sustainable Relocation Policy in </a:t>
            </a:r>
            <a:r>
              <a:rPr lang="en-US" dirty="0" err="1" smtClean="0">
                <a:latin typeface="Trebuchet MS" pitchFamily="34" charset="0"/>
              </a:rPr>
              <a:t>Sangli</a:t>
            </a:r>
            <a:r>
              <a:rPr lang="en-US" dirty="0" smtClean="0">
                <a:latin typeface="Trebuchet MS" pitchFamily="34" charset="0"/>
              </a:rPr>
              <a:t> through Shelter Associates. </a:t>
            </a:r>
          </a:p>
          <a:p>
            <a:pPr marL="514350" indent="-514350">
              <a:buFont typeface="+mj-lt"/>
              <a:buAutoNum type="arabicPeriod"/>
            </a:pPr>
            <a:endParaRPr lang="en-US" dirty="0" smtClean="0">
              <a:latin typeface="Trebuchet MS" pitchFamily="34" charset="0"/>
            </a:endParaRPr>
          </a:p>
          <a:p>
            <a:pPr marL="514350" indent="-514350">
              <a:buFont typeface="+mj-lt"/>
              <a:buAutoNum type="arabicPeriod"/>
            </a:pPr>
            <a:r>
              <a:rPr lang="en-US" dirty="0" smtClean="0">
                <a:latin typeface="Trebuchet MS" pitchFamily="34" charset="0"/>
              </a:rPr>
              <a:t>Towards More Just and Sustainable Redevelopment of </a:t>
            </a:r>
            <a:r>
              <a:rPr lang="en-US" dirty="0" err="1" smtClean="0">
                <a:latin typeface="Trebuchet MS" pitchFamily="34" charset="0"/>
              </a:rPr>
              <a:t>Dharavi</a:t>
            </a:r>
            <a:r>
              <a:rPr lang="en-US" dirty="0" smtClean="0">
                <a:latin typeface="Trebuchet MS" pitchFamily="34" charset="0"/>
              </a:rPr>
              <a:t> (Mumbai), through the Society for Promotion of Area Resource </a:t>
            </a:r>
            <a:r>
              <a:rPr lang="en-US" dirty="0" err="1" smtClean="0">
                <a:latin typeface="Trebuchet MS" pitchFamily="34" charset="0"/>
              </a:rPr>
              <a:t>Centres</a:t>
            </a:r>
            <a:r>
              <a:rPr lang="en-US" dirty="0" smtClean="0">
                <a:latin typeface="Trebuchet MS" pitchFamily="34" charset="0"/>
              </a:rPr>
              <a:t> -SPARC </a:t>
            </a:r>
          </a:p>
          <a:p>
            <a:pPr marL="514350" indent="-514350" algn="ctr">
              <a:buFont typeface="+mj-lt"/>
              <a:buAutoNum type="arabicPeriod"/>
            </a:pPr>
            <a:endParaRPr lang="en-US" dirty="0" smtClean="0">
              <a:latin typeface="Trebuchet MS" pitchFamily="34" charset="0"/>
            </a:endParaRPr>
          </a:p>
          <a:p>
            <a:pPr marL="514350" indent="-514350" algn="ctr">
              <a:buNone/>
            </a:pPr>
            <a:r>
              <a:rPr lang="en-US" dirty="0" smtClean="0">
                <a:latin typeface="Trebuchet MS" pitchFamily="34" charset="0"/>
              </a:rPr>
              <a:t>Three such projects supported by Sir </a:t>
            </a:r>
            <a:r>
              <a:rPr lang="en-US" dirty="0" err="1" smtClean="0">
                <a:latin typeface="Trebuchet MS" pitchFamily="34" charset="0"/>
              </a:rPr>
              <a:t>Dorabji</a:t>
            </a:r>
            <a:r>
              <a:rPr lang="en-US" dirty="0" smtClean="0">
                <a:latin typeface="Trebuchet MS" pitchFamily="34" charset="0"/>
              </a:rPr>
              <a:t> Tata Trust </a:t>
            </a:r>
          </a:p>
          <a:p>
            <a:pPr marL="514350" indent="-514350" algn="ctr">
              <a:buNone/>
            </a:pPr>
            <a:r>
              <a:rPr lang="en-US" dirty="0" smtClean="0">
                <a:latin typeface="Trebuchet MS" pitchFamily="34" charset="0"/>
              </a:rPr>
              <a:t>and Allied Trusts</a:t>
            </a:r>
          </a:p>
          <a:p>
            <a:pPr marL="514350" indent="-514350" algn="ctr">
              <a:buNone/>
            </a:pP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296"/>
            <a:ext cx="8229600" cy="4200778"/>
          </a:xfrm>
        </p:spPr>
        <p:txBody>
          <a:bodyPr>
            <a:noAutofit/>
          </a:bodyPr>
          <a:lstStyle/>
          <a:p>
            <a:r>
              <a:rPr lang="en-US" sz="2400" dirty="0" smtClean="0">
                <a:latin typeface="Trebuchet MS" pitchFamily="34" charset="0"/>
              </a:rPr>
              <a:t>All the projects involve work with communities who are already relocated or are under threat of relocation</a:t>
            </a:r>
          </a:p>
          <a:p>
            <a:endParaRPr lang="en-US" sz="2400" dirty="0" smtClean="0">
              <a:latin typeface="Trebuchet MS" pitchFamily="34" charset="0"/>
            </a:endParaRPr>
          </a:p>
          <a:p>
            <a:r>
              <a:rPr lang="en-US" sz="2400" dirty="0" smtClean="0">
                <a:latin typeface="Trebuchet MS" pitchFamily="34" charset="0"/>
              </a:rPr>
              <a:t>All the interventions involve relocation as a beginning point and converting it to a meaningful opportunity for a more secure and legal life in the city. </a:t>
            </a:r>
          </a:p>
          <a:p>
            <a:endParaRPr lang="en-US" sz="2400" dirty="0" smtClean="0">
              <a:latin typeface="Trebuchet MS" pitchFamily="34" charset="0"/>
            </a:endParaRPr>
          </a:p>
          <a:p>
            <a:pPr lvl="1"/>
            <a:r>
              <a:rPr lang="en-US" sz="2400" dirty="0" smtClean="0">
                <a:latin typeface="Trebuchet MS" pitchFamily="34" charset="0"/>
              </a:rPr>
              <a:t>nuanced resistance</a:t>
            </a:r>
          </a:p>
          <a:p>
            <a:pPr lvl="1"/>
            <a:r>
              <a:rPr lang="en-US" sz="2400" dirty="0" smtClean="0">
                <a:latin typeface="Trebuchet MS" pitchFamily="34" charset="0"/>
              </a:rPr>
              <a:t>technique of mapping to evolve more rational and just decisions </a:t>
            </a:r>
          </a:p>
          <a:p>
            <a:pPr lvl="1"/>
            <a:r>
              <a:rPr lang="en-US" sz="2400" dirty="0" smtClean="0">
                <a:latin typeface="Trebuchet MS" pitchFamily="34" charset="0"/>
              </a:rPr>
              <a:t>engaging with a range of governing institutions to press for more inclusion. </a:t>
            </a:r>
            <a:endParaRPr lang="en-US" sz="2400" dirty="0">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Study: CURE</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2400" dirty="0" err="1" smtClean="0">
                <a:latin typeface="Trebuchet MS" pitchFamily="34" charset="0"/>
              </a:rPr>
              <a:t>Savda</a:t>
            </a:r>
            <a:r>
              <a:rPr lang="en-US" sz="2400" dirty="0" smtClean="0">
                <a:latin typeface="Trebuchet MS" pitchFamily="34" charset="0"/>
              </a:rPr>
              <a:t> </a:t>
            </a:r>
            <a:r>
              <a:rPr lang="en-US" sz="2400" dirty="0" err="1" smtClean="0">
                <a:latin typeface="Trebuchet MS" pitchFamily="34" charset="0"/>
              </a:rPr>
              <a:t>Ghevra</a:t>
            </a:r>
            <a:r>
              <a:rPr lang="en-US" sz="2400" dirty="0" smtClean="0">
                <a:latin typeface="Trebuchet MS" pitchFamily="34" charset="0"/>
              </a:rPr>
              <a:t> </a:t>
            </a:r>
          </a:p>
          <a:p>
            <a:pPr>
              <a:lnSpc>
                <a:spcPct val="150000"/>
              </a:lnSpc>
            </a:pPr>
            <a:r>
              <a:rPr lang="en-US" sz="2400" dirty="0" smtClean="0"/>
              <a:t>One of the largest resettlement colonies in Delhi </a:t>
            </a:r>
          </a:p>
          <a:p>
            <a:pPr>
              <a:lnSpc>
                <a:spcPct val="150000"/>
              </a:lnSpc>
            </a:pPr>
            <a:r>
              <a:rPr lang="en-US" sz="2400" dirty="0" smtClean="0"/>
              <a:t>Expected to absorb 21,000 households </a:t>
            </a:r>
          </a:p>
          <a:p>
            <a:pPr>
              <a:lnSpc>
                <a:spcPct val="150000"/>
              </a:lnSpc>
            </a:pPr>
            <a:r>
              <a:rPr lang="en-US" sz="2400" dirty="0" err="1" smtClean="0"/>
              <a:t>Sanjha</a:t>
            </a:r>
            <a:r>
              <a:rPr lang="en-US" sz="2400" dirty="0" smtClean="0"/>
              <a:t> </a:t>
            </a:r>
            <a:r>
              <a:rPr lang="en-US" sz="2400" dirty="0" err="1" smtClean="0"/>
              <a:t>Prayas</a:t>
            </a:r>
            <a:r>
              <a:rPr lang="en-US" sz="2400" dirty="0" smtClean="0"/>
              <a:t> program : pro-poor governance</a:t>
            </a:r>
          </a:p>
          <a:p>
            <a:pPr>
              <a:lnSpc>
                <a:spcPct val="150000"/>
              </a:lnSpc>
            </a:pPr>
            <a:r>
              <a:rPr lang="en-US" sz="2400" dirty="0" smtClean="0"/>
              <a:t>Did not include the component of recreation of livelihoods </a:t>
            </a:r>
          </a:p>
          <a:p>
            <a:pPr>
              <a:lnSpc>
                <a:spcPct val="150000"/>
              </a:lnSpc>
            </a:pPr>
            <a:endParaRPr lang="en-US" sz="2400" dirty="0" smtClean="0">
              <a:latin typeface="Trebuchet MS" pitchFamily="34" charset="0"/>
            </a:endParaRPr>
          </a:p>
          <a:p>
            <a:pPr>
              <a:lnSpc>
                <a:spcPct val="150000"/>
              </a:lnSpc>
            </a:pPr>
            <a:endParaRPr lang="en-US" sz="2400" dirty="0" smtClean="0">
              <a:latin typeface="Trebuchet MS" pitchFamily="34" charset="0"/>
            </a:endParaRPr>
          </a:p>
          <a:p>
            <a:endParaRPr lang="en-US" sz="2400" dirty="0" smtClean="0">
              <a:latin typeface="Trebuchet MS" pitchFamily="34" charset="0"/>
            </a:endParaRPr>
          </a:p>
          <a:p>
            <a:endParaRPr lang="en-US" sz="2800" dirty="0" smtClean="0"/>
          </a:p>
          <a:p>
            <a:pPr lvl="1"/>
            <a:endParaRPr lang="en-US" dirty="0"/>
          </a:p>
          <a:p>
            <a:pPr lvl="1">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642910" y="428610"/>
            <a:ext cx="8072494" cy="450059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Study: CURE</a:t>
            </a:r>
            <a:endParaRPr lang="en-US" b="1" dirty="0"/>
          </a:p>
        </p:txBody>
      </p:sp>
      <p:sp>
        <p:nvSpPr>
          <p:cNvPr id="3" name="Content Placeholder 2"/>
          <p:cNvSpPr>
            <a:spLocks noGrp="1"/>
          </p:cNvSpPr>
          <p:nvPr>
            <p:ph idx="1"/>
          </p:nvPr>
        </p:nvSpPr>
        <p:spPr/>
        <p:txBody>
          <a:bodyPr>
            <a:normAutofit fontScale="55000" lnSpcReduction="20000"/>
          </a:bodyPr>
          <a:lstStyle/>
          <a:p>
            <a:pPr>
              <a:lnSpc>
                <a:spcPct val="150000"/>
              </a:lnSpc>
            </a:pPr>
            <a:r>
              <a:rPr lang="en-US" dirty="0" smtClean="0">
                <a:latin typeface="Trebuchet MS" pitchFamily="34" charset="0"/>
              </a:rPr>
              <a:t>Trusts initiated a complementary program in 2008</a:t>
            </a:r>
            <a:r>
              <a:rPr lang="en-US" i="1" dirty="0" smtClean="0">
                <a:latin typeface="Trebuchet MS" pitchFamily="34" charset="0"/>
              </a:rPr>
              <a:t>—2009</a:t>
            </a:r>
          </a:p>
          <a:p>
            <a:endParaRPr lang="en-US" dirty="0" smtClean="0">
              <a:latin typeface="Trebuchet MS" pitchFamily="34" charset="0"/>
            </a:endParaRPr>
          </a:p>
          <a:p>
            <a:r>
              <a:rPr lang="en-US" dirty="0" smtClean="0">
                <a:latin typeface="Trebuchet MS" pitchFamily="34" charset="0"/>
              </a:rPr>
              <a:t>Value chain analyses on home based work, identification of possible products, skill training certification</a:t>
            </a:r>
          </a:p>
          <a:p>
            <a:endParaRPr lang="en-US" dirty="0" smtClean="0">
              <a:latin typeface="Trebuchet MS" pitchFamily="34" charset="0"/>
            </a:endParaRPr>
          </a:p>
          <a:p>
            <a:r>
              <a:rPr lang="en-US" dirty="0" smtClean="0">
                <a:latin typeface="Trebuchet MS" pitchFamily="34" charset="0"/>
              </a:rPr>
              <a:t>Establishment of community groups. </a:t>
            </a:r>
          </a:p>
          <a:p>
            <a:endParaRPr lang="en-US" dirty="0" smtClean="0">
              <a:latin typeface="Trebuchet MS" pitchFamily="34" charset="0"/>
            </a:endParaRPr>
          </a:p>
          <a:p>
            <a:r>
              <a:rPr lang="en-US" dirty="0" smtClean="0">
                <a:latin typeface="Trebuchet MS" pitchFamily="34" charset="0"/>
              </a:rPr>
              <a:t>The bag making group involves about 30 women and is in the process of establishing itself and is expanding product range. </a:t>
            </a:r>
          </a:p>
          <a:p>
            <a:endParaRPr lang="en-US" dirty="0" smtClean="0">
              <a:latin typeface="Trebuchet MS" pitchFamily="34" charset="0"/>
            </a:endParaRPr>
          </a:p>
          <a:p>
            <a:r>
              <a:rPr lang="en-US" dirty="0" smtClean="0">
                <a:latin typeface="Trebuchet MS" pitchFamily="34" charset="0"/>
              </a:rPr>
              <a:t>A screen printing group of 6-8 members has formally established itself with bank accounts and PAN Cards. </a:t>
            </a:r>
          </a:p>
          <a:p>
            <a:endParaRPr lang="en-US" dirty="0" smtClean="0">
              <a:latin typeface="Trebuchet MS" pitchFamily="34" charset="0"/>
            </a:endParaRPr>
          </a:p>
          <a:p>
            <a:r>
              <a:rPr lang="en-US" dirty="0" smtClean="0">
                <a:latin typeface="Trebuchet MS" pitchFamily="34" charset="0"/>
              </a:rPr>
              <a:t>The proposal for a bakery products unit has been developed. </a:t>
            </a:r>
          </a:p>
          <a:p>
            <a:pPr>
              <a:lnSpc>
                <a:spcPct val="150000"/>
              </a:lnSpc>
            </a:pPr>
            <a:endParaRPr lang="en-US" dirty="0" smtClean="0">
              <a:latin typeface="Trebuchet MS" pitchFamily="34" charset="0"/>
            </a:endParaRPr>
          </a:p>
          <a:p>
            <a:pPr>
              <a:lnSpc>
                <a:spcPct val="150000"/>
              </a:lnSpc>
            </a:pPr>
            <a:endParaRPr lang="en-US" sz="2400" dirty="0" smtClean="0">
              <a:latin typeface="Trebuchet MS" pitchFamily="34" charset="0"/>
            </a:endParaRPr>
          </a:p>
          <a:p>
            <a:endParaRPr lang="en-US" sz="2400" dirty="0" smtClean="0">
              <a:latin typeface="Trebuchet MS" pitchFamily="34" charset="0"/>
            </a:endParaRPr>
          </a:p>
          <a:p>
            <a:endParaRPr lang="en-US" sz="2800" dirty="0" smtClean="0"/>
          </a:p>
          <a:p>
            <a:pPr lvl="1"/>
            <a:endParaRPr lang="en-US" dirty="0"/>
          </a:p>
          <a:p>
            <a:pPr lvl="1">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Study: CURE</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00034" y="1071552"/>
            <a:ext cx="3929090" cy="3571900"/>
          </a:xfrm>
          <a:prstGeom prst="rect">
            <a:avLst/>
          </a:prstGeom>
          <a:noFill/>
          <a:ln w="9525">
            <a:noFill/>
            <a:miter lim="800000"/>
            <a:headEnd/>
            <a:tailEnd/>
          </a:ln>
          <a:effectLst/>
        </p:spPr>
      </p:pic>
      <p:pic>
        <p:nvPicPr>
          <p:cNvPr id="5" name="Picture 4" descr="Photo0333.jpg"/>
          <p:cNvPicPr>
            <a:picLocks noChangeAspect="1"/>
          </p:cNvPicPr>
          <p:nvPr/>
        </p:nvPicPr>
        <p:blipFill>
          <a:blip r:embed="rId3" cstate="print"/>
          <a:stretch>
            <a:fillRect/>
          </a:stretch>
        </p:blipFill>
        <p:spPr>
          <a:xfrm>
            <a:off x="4714876" y="1071552"/>
            <a:ext cx="3941669" cy="3571900"/>
          </a:xfrm>
          <a:prstGeom prst="rect">
            <a:avLst/>
          </a:prstGeom>
        </p:spPr>
      </p:pic>
      <p:sp>
        <p:nvSpPr>
          <p:cNvPr id="6" name="TextBox 5"/>
          <p:cNvSpPr txBox="1"/>
          <p:nvPr/>
        </p:nvSpPr>
        <p:spPr>
          <a:xfrm>
            <a:off x="1357290" y="4643452"/>
            <a:ext cx="7429552" cy="369332"/>
          </a:xfrm>
          <a:prstGeom prst="rect">
            <a:avLst/>
          </a:prstGeom>
          <a:noFill/>
        </p:spPr>
        <p:txBody>
          <a:bodyPr wrap="square" rtlCol="0">
            <a:spAutoFit/>
          </a:bodyPr>
          <a:lstStyle/>
          <a:p>
            <a:r>
              <a:rPr lang="en-US" b="1" dirty="0" smtClean="0"/>
              <a:t>Vermicomposting                                         Water Kiosk</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Study: CURE</a:t>
            </a:r>
            <a:endParaRPr lang="en-US" b="1" dirty="0"/>
          </a:p>
        </p:txBody>
      </p:sp>
      <p:sp>
        <p:nvSpPr>
          <p:cNvPr id="3" name="Content Placeholder 2"/>
          <p:cNvSpPr>
            <a:spLocks noGrp="1"/>
          </p:cNvSpPr>
          <p:nvPr>
            <p:ph idx="1"/>
          </p:nvPr>
        </p:nvSpPr>
        <p:spPr/>
        <p:txBody>
          <a:bodyPr>
            <a:normAutofit fontScale="47500" lnSpcReduction="20000"/>
          </a:bodyPr>
          <a:lstStyle/>
          <a:p>
            <a:pPr>
              <a:lnSpc>
                <a:spcPct val="150000"/>
              </a:lnSpc>
            </a:pPr>
            <a:r>
              <a:rPr lang="en-GB" sz="3600" dirty="0" smtClean="0">
                <a:latin typeface="Trebuchet MS" pitchFamily="34" charset="0"/>
              </a:rPr>
              <a:t>A Livelihood Revolving Fund (LRF) was capitalized out of the project grant with the objective of creating access to financial resources to the urban poor. </a:t>
            </a:r>
          </a:p>
          <a:p>
            <a:pPr>
              <a:lnSpc>
                <a:spcPct val="150000"/>
              </a:lnSpc>
            </a:pPr>
            <a:endParaRPr lang="en-GB" sz="3600" dirty="0" smtClean="0">
              <a:latin typeface="Trebuchet MS" pitchFamily="34" charset="0"/>
            </a:endParaRPr>
          </a:p>
          <a:p>
            <a:pPr>
              <a:lnSpc>
                <a:spcPct val="150000"/>
              </a:lnSpc>
            </a:pPr>
            <a:r>
              <a:rPr lang="en-GB" sz="3600" dirty="0" smtClean="0">
                <a:latin typeface="Trebuchet MS" pitchFamily="34" charset="0"/>
              </a:rPr>
              <a:t>The LRF provides small and multiple interest-free credits to enterprise groups to set up, operate, sustain and build up small businesses. </a:t>
            </a:r>
          </a:p>
          <a:p>
            <a:pPr>
              <a:lnSpc>
                <a:spcPct val="150000"/>
              </a:lnSpc>
            </a:pPr>
            <a:endParaRPr lang="en-GB" sz="3600" dirty="0" smtClean="0">
              <a:latin typeface="Trebuchet MS" pitchFamily="34" charset="0"/>
            </a:endParaRPr>
          </a:p>
          <a:p>
            <a:pPr>
              <a:lnSpc>
                <a:spcPct val="150000"/>
              </a:lnSpc>
            </a:pPr>
            <a:r>
              <a:rPr lang="en-GB" sz="3600" dirty="0" smtClean="0">
                <a:latin typeface="Trebuchet MS" pitchFamily="34" charset="0"/>
              </a:rPr>
              <a:t>The credit money is available for the procurement of a. equipment for production and b. for raw material and is returned back to the LRF so that it can be revolved to other business enterprises. </a:t>
            </a:r>
            <a:endParaRPr lang="en-US" sz="3600" dirty="0" smtClean="0">
              <a:latin typeface="Trebuchet MS" pitchFamily="34" charset="0"/>
            </a:endParaRPr>
          </a:p>
          <a:p>
            <a:pPr>
              <a:lnSpc>
                <a:spcPct val="150000"/>
              </a:lnSpc>
            </a:pPr>
            <a:endParaRPr lang="en-US" sz="2400" dirty="0" smtClean="0">
              <a:latin typeface="Trebuchet MS" pitchFamily="34" charset="0"/>
            </a:endParaRPr>
          </a:p>
          <a:p>
            <a:pPr>
              <a:lnSpc>
                <a:spcPct val="150000"/>
              </a:lnSpc>
            </a:pPr>
            <a:endParaRPr lang="en-US" sz="2400" dirty="0" smtClean="0">
              <a:latin typeface="Trebuchet MS" pitchFamily="34" charset="0"/>
            </a:endParaRPr>
          </a:p>
          <a:p>
            <a:endParaRPr lang="en-US" sz="2400" dirty="0" smtClean="0">
              <a:latin typeface="Trebuchet MS" pitchFamily="34" charset="0"/>
            </a:endParaRPr>
          </a:p>
          <a:p>
            <a:endParaRPr lang="en-US" sz="2800" dirty="0" smtClean="0"/>
          </a:p>
          <a:p>
            <a:pPr lvl="1"/>
            <a:endParaRPr lang="en-US" dirty="0"/>
          </a:p>
          <a:p>
            <a:pPr lvl="1">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a:t>
            </a:r>
            <a:endParaRPr lang="en-US" b="1"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US" sz="2400" dirty="0" smtClean="0">
                <a:latin typeface="Trebuchet MS" pitchFamily="34" charset="0"/>
              </a:rPr>
              <a:t>Active role in creating alternate livelihood options</a:t>
            </a:r>
          </a:p>
          <a:p>
            <a:pPr>
              <a:lnSpc>
                <a:spcPct val="150000"/>
              </a:lnSpc>
            </a:pPr>
            <a:r>
              <a:rPr lang="en-US" sz="2400" dirty="0" smtClean="0">
                <a:latin typeface="Trebuchet MS" pitchFamily="34" charset="0"/>
              </a:rPr>
              <a:t>Facilitating access to transport networks</a:t>
            </a:r>
          </a:p>
          <a:p>
            <a:pPr>
              <a:lnSpc>
                <a:spcPct val="150000"/>
              </a:lnSpc>
            </a:pPr>
            <a:r>
              <a:rPr lang="en-US" sz="2400" dirty="0" smtClean="0">
                <a:latin typeface="Trebuchet MS" pitchFamily="34" charset="0"/>
              </a:rPr>
              <a:t>Creating water and sanitation facilities</a:t>
            </a:r>
          </a:p>
          <a:p>
            <a:pPr>
              <a:lnSpc>
                <a:spcPct val="150000"/>
              </a:lnSpc>
            </a:pPr>
            <a:r>
              <a:rPr lang="en-US" sz="2400" dirty="0" smtClean="0">
                <a:latin typeface="Trebuchet MS" pitchFamily="34" charset="0"/>
              </a:rPr>
              <a:t>Inputs in housing design and finance</a:t>
            </a:r>
          </a:p>
          <a:p>
            <a:pPr>
              <a:lnSpc>
                <a:spcPct val="150000"/>
              </a:lnSpc>
            </a:pPr>
            <a:r>
              <a:rPr lang="en-US" sz="2400" dirty="0" smtClean="0">
                <a:latin typeface="Trebuchet MS" pitchFamily="34" charset="0"/>
              </a:rPr>
              <a:t>Pre-resettlement mapping of locations and livelihoods</a:t>
            </a:r>
          </a:p>
          <a:p>
            <a:pPr>
              <a:lnSpc>
                <a:spcPct val="150000"/>
              </a:lnSpc>
            </a:pPr>
            <a:r>
              <a:rPr lang="en-US" sz="2400" dirty="0" smtClean="0">
                <a:latin typeface="Trebuchet MS" pitchFamily="34" charset="0"/>
              </a:rPr>
              <a:t>Piloting innovative market based solutions for the poor</a:t>
            </a:r>
          </a:p>
          <a:p>
            <a:pPr>
              <a:lnSpc>
                <a:spcPct val="150000"/>
              </a:lnSpc>
            </a:pPr>
            <a:r>
              <a:rPr lang="en-US" sz="2400" dirty="0" smtClean="0">
                <a:latin typeface="Trebuchet MS" pitchFamily="34" charset="0"/>
              </a:rPr>
              <a:t>Key partner in making government programs work by scaling up workable solutions in a participatory manner.</a:t>
            </a:r>
          </a:p>
          <a:p>
            <a:pPr>
              <a:lnSpc>
                <a:spcPct val="150000"/>
              </a:lnSpc>
            </a:pPr>
            <a:endParaRPr lang="en-US" sz="2400" dirty="0" smtClean="0">
              <a:latin typeface="Trebuchet MS" pitchFamily="34" charset="0"/>
            </a:endParaRPr>
          </a:p>
          <a:p>
            <a:endParaRPr lang="en-US" sz="2400" dirty="0" smtClean="0">
              <a:latin typeface="Trebuchet MS" pitchFamily="34" charset="0"/>
            </a:endParaRPr>
          </a:p>
          <a:p>
            <a:endParaRPr lang="en-US" sz="2800" dirty="0" smtClean="0"/>
          </a:p>
          <a:p>
            <a:pPr lvl="1"/>
            <a:endParaRPr lang="en-US" dirty="0"/>
          </a:p>
          <a:p>
            <a:pPr lv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Key Players</a:t>
            </a:r>
            <a:endParaRPr lang="en-US" b="1" dirty="0"/>
          </a:p>
        </p:txBody>
      </p:sp>
      <p:sp>
        <p:nvSpPr>
          <p:cNvPr id="3" name="Content Placeholder 2"/>
          <p:cNvSpPr>
            <a:spLocks noGrp="1"/>
          </p:cNvSpPr>
          <p:nvPr>
            <p:ph idx="1"/>
          </p:nvPr>
        </p:nvSpPr>
        <p:spPr/>
        <p:txBody>
          <a:bodyPr>
            <a:noAutofit/>
          </a:bodyPr>
          <a:lstStyle/>
          <a:p>
            <a:r>
              <a:rPr lang="en-US" sz="2800" dirty="0" smtClean="0">
                <a:latin typeface="Trebuchet MS" pitchFamily="34" charset="0"/>
              </a:rPr>
              <a:t>Private Sector</a:t>
            </a:r>
          </a:p>
          <a:p>
            <a:endParaRPr lang="en-US" sz="2800" dirty="0" smtClean="0">
              <a:latin typeface="Trebuchet MS" pitchFamily="34" charset="0"/>
            </a:endParaRPr>
          </a:p>
          <a:p>
            <a:r>
              <a:rPr lang="en-US" sz="2800" dirty="0" smtClean="0">
                <a:latin typeface="Trebuchet MS" pitchFamily="34" charset="0"/>
              </a:rPr>
              <a:t>Public Sector</a:t>
            </a:r>
          </a:p>
          <a:p>
            <a:endParaRPr lang="en-US" sz="2800" dirty="0" smtClean="0">
              <a:latin typeface="Trebuchet MS" pitchFamily="34" charset="0"/>
            </a:endParaRPr>
          </a:p>
          <a:p>
            <a:r>
              <a:rPr lang="en-US" sz="2800" dirty="0" smtClean="0">
                <a:latin typeface="Trebuchet MS" pitchFamily="34" charset="0"/>
              </a:rPr>
              <a:t>Civil Society</a:t>
            </a:r>
          </a:p>
          <a:p>
            <a:endParaRPr lang="en-US" sz="2800" dirty="0" smtClean="0">
              <a:latin typeface="Trebuchet MS" pitchFamily="34" charset="0"/>
            </a:endParaRPr>
          </a:p>
          <a:p>
            <a:pPr>
              <a:buNone/>
            </a:pPr>
            <a:r>
              <a:rPr lang="en-US" sz="2800" dirty="0" smtClean="0">
                <a:latin typeface="Trebuchet MS" pitchFamily="34" charset="0"/>
              </a:rPr>
              <a:t>Roles, domain and contribution</a:t>
            </a:r>
          </a:p>
          <a:p>
            <a:pPr>
              <a:buNone/>
            </a:pPr>
            <a:r>
              <a:rPr lang="en-US" sz="2800" dirty="0" smtClean="0">
                <a:latin typeface="Trebuchet MS" pitchFamily="34" charset="0"/>
              </a:rPr>
              <a:t>Especially in a democratic society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sz="4000" dirty="0" smtClean="0"/>
              <a:t>Poornima.dore@sdtatatrust.com</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Civil Society</a:t>
            </a:r>
            <a:endParaRPr lang="en-US" b="1" dirty="0"/>
          </a:p>
        </p:txBody>
      </p:sp>
      <p:sp>
        <p:nvSpPr>
          <p:cNvPr id="3" name="Content Placeholder 2"/>
          <p:cNvSpPr>
            <a:spLocks noGrp="1"/>
          </p:cNvSpPr>
          <p:nvPr>
            <p:ph idx="1"/>
          </p:nvPr>
        </p:nvSpPr>
        <p:spPr/>
        <p:txBody>
          <a:bodyPr>
            <a:normAutofit/>
          </a:bodyPr>
          <a:lstStyle/>
          <a:p>
            <a:r>
              <a:rPr lang="en-US" sz="2800" dirty="0" smtClean="0">
                <a:latin typeface="Trebuchet MS" pitchFamily="34" charset="0"/>
              </a:rPr>
              <a:t>Includes society at large</a:t>
            </a:r>
          </a:p>
          <a:p>
            <a:r>
              <a:rPr lang="en-US" sz="2800" dirty="0" smtClean="0">
                <a:latin typeface="Trebuchet MS" pitchFamily="34" charset="0"/>
              </a:rPr>
              <a:t>Unions</a:t>
            </a:r>
          </a:p>
          <a:p>
            <a:r>
              <a:rPr lang="en-US" sz="2800" dirty="0" smtClean="0">
                <a:latin typeface="Trebuchet MS" pitchFamily="34" charset="0"/>
              </a:rPr>
              <a:t>Cooperatives</a:t>
            </a:r>
          </a:p>
          <a:p>
            <a:r>
              <a:rPr lang="en-US" sz="2800" dirty="0" smtClean="0">
                <a:latin typeface="Trebuchet MS" pitchFamily="34" charset="0"/>
              </a:rPr>
              <a:t>Community based organisations (CBOs)</a:t>
            </a:r>
          </a:p>
          <a:p>
            <a:r>
              <a:rPr lang="en-US" sz="2800" dirty="0" smtClean="0">
                <a:latin typeface="Trebuchet MS" pitchFamily="34" charset="0"/>
              </a:rPr>
              <a:t> Non Government Organisations (NGOs)</a:t>
            </a:r>
          </a:p>
          <a:p>
            <a:pPr lvl="1"/>
            <a:r>
              <a:rPr lang="en-US" sz="2800" dirty="0" smtClean="0">
                <a:latin typeface="Trebuchet MS" pitchFamily="34" charset="0"/>
              </a:rPr>
              <a:t>Charitable Societies</a:t>
            </a:r>
          </a:p>
          <a:p>
            <a:pPr lvl="1"/>
            <a:r>
              <a:rPr lang="en-US" sz="2800" dirty="0" smtClean="0">
                <a:latin typeface="Trebuchet MS" pitchFamily="34" charset="0"/>
              </a:rPr>
              <a:t>Trusts</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Various Roles</a:t>
            </a:r>
            <a:endParaRPr lang="en-US" b="1" dirty="0"/>
          </a:p>
        </p:txBody>
      </p:sp>
      <p:sp>
        <p:nvSpPr>
          <p:cNvPr id="3" name="Content Placeholder 2"/>
          <p:cNvSpPr>
            <a:spLocks noGrp="1"/>
          </p:cNvSpPr>
          <p:nvPr>
            <p:ph idx="1"/>
          </p:nvPr>
        </p:nvSpPr>
        <p:spPr/>
        <p:txBody>
          <a:bodyPr>
            <a:noAutofit/>
          </a:bodyPr>
          <a:lstStyle/>
          <a:p>
            <a:endParaRPr lang="en-US" sz="2800" dirty="0">
              <a:latin typeface="Trebuchet MS" pitchFamily="34" charset="0"/>
            </a:endParaRPr>
          </a:p>
        </p:txBody>
      </p:sp>
      <p:graphicFrame>
        <p:nvGraphicFramePr>
          <p:cNvPr id="4" name="Diagram 3"/>
          <p:cNvGraphicFramePr/>
          <p:nvPr/>
        </p:nvGraphicFramePr>
        <p:xfrm>
          <a:off x="0" y="1142990"/>
          <a:ext cx="9144000"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Contribution - Examples</a:t>
            </a:r>
            <a:endParaRPr lang="en-US" b="1" dirty="0"/>
          </a:p>
        </p:txBody>
      </p:sp>
      <p:sp>
        <p:nvSpPr>
          <p:cNvPr id="3" name="Content Placeholder 2"/>
          <p:cNvSpPr>
            <a:spLocks noGrp="1"/>
          </p:cNvSpPr>
          <p:nvPr>
            <p:ph idx="1"/>
          </p:nvPr>
        </p:nvSpPr>
        <p:spPr/>
        <p:txBody>
          <a:bodyPr>
            <a:normAutofit/>
          </a:bodyPr>
          <a:lstStyle/>
          <a:p>
            <a:endParaRPr lang="en-US" sz="2800" dirty="0" smtClean="0">
              <a:latin typeface="Trebuchet MS" pitchFamily="34" charset="0"/>
            </a:endParaRPr>
          </a:p>
          <a:p>
            <a:r>
              <a:rPr lang="en-US" sz="2800" dirty="0" smtClean="0">
                <a:latin typeface="Trebuchet MS" pitchFamily="34" charset="0"/>
              </a:rPr>
              <a:t>AMUL – a market based milk cooperative</a:t>
            </a:r>
          </a:p>
          <a:p>
            <a:r>
              <a:rPr lang="en-US" sz="2800" dirty="0" smtClean="0">
                <a:latin typeface="Trebuchet MS" pitchFamily="34" charset="0"/>
              </a:rPr>
              <a:t>SHG movement</a:t>
            </a:r>
          </a:p>
          <a:p>
            <a:r>
              <a:rPr lang="en-US" sz="2800" dirty="0" smtClean="0">
                <a:latin typeface="Trebuchet MS" pitchFamily="34" charset="0"/>
              </a:rPr>
              <a:t>Watershed development </a:t>
            </a:r>
          </a:p>
          <a:p>
            <a:r>
              <a:rPr lang="en-US" sz="2800" dirty="0" smtClean="0">
                <a:latin typeface="Trebuchet MS" pitchFamily="34" charset="0"/>
              </a:rPr>
              <a:t>Universal education</a:t>
            </a:r>
          </a:p>
          <a:p>
            <a:r>
              <a:rPr lang="en-US" sz="2800" dirty="0" smtClean="0">
                <a:latin typeface="Trebuchet MS" pitchFamily="34" charset="0"/>
              </a:rPr>
              <a:t>Right to Information Act</a:t>
            </a:r>
          </a:p>
          <a:p>
            <a:r>
              <a:rPr lang="en-US" sz="2800" dirty="0" smtClean="0">
                <a:latin typeface="Trebuchet MS" pitchFamily="34" charset="0"/>
              </a:rPr>
              <a:t>Disclosure of assets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800" dirty="0" smtClean="0">
              <a:latin typeface="Trebuchet MS" pitchFamily="34" charset="0"/>
            </a:endParaRPr>
          </a:p>
          <a:p>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714348" y="500048"/>
          <a:ext cx="7500989" cy="4416552"/>
        </p:xfrm>
        <a:graphic>
          <a:graphicData uri="http://schemas.openxmlformats.org/drawingml/2006/table">
            <a:tbl>
              <a:tblPr/>
              <a:tblGrid>
                <a:gridCol w="578084"/>
                <a:gridCol w="1903447"/>
                <a:gridCol w="2018592"/>
                <a:gridCol w="3000866"/>
              </a:tblGrid>
              <a:tr h="469518">
                <a:tc>
                  <a:txBody>
                    <a:bodyPr/>
                    <a:lstStyle/>
                    <a:p>
                      <a:pPr marL="0" marR="0">
                        <a:lnSpc>
                          <a:spcPct val="115000"/>
                        </a:lnSpc>
                        <a:spcBef>
                          <a:spcPts val="0"/>
                        </a:spcBef>
                        <a:spcAft>
                          <a:spcPts val="0"/>
                        </a:spcAft>
                      </a:pPr>
                      <a:r>
                        <a:rPr lang="en-US" sz="1800" b="1" dirty="0">
                          <a:latin typeface="Calibri"/>
                          <a:ea typeface="Calibri"/>
                          <a:cs typeface="Times New Roman"/>
                        </a:rPr>
                        <a:t>SN</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a:ea typeface="Calibri"/>
                          <a:cs typeface="Times New Roman"/>
                        </a:rPr>
                        <a:t>Portfolio</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smtClean="0">
                          <a:latin typeface="Calibri"/>
                          <a:ea typeface="Calibri"/>
                          <a:cs typeface="Times New Roman"/>
                        </a:rPr>
                        <a:t>Model</a:t>
                      </a:r>
                      <a:endParaRPr lang="en-US" sz="1800" b="1"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a:ea typeface="Calibri"/>
                          <a:cs typeface="Times New Roman"/>
                        </a:rPr>
                        <a:t>Extent of </a:t>
                      </a:r>
                      <a:r>
                        <a:rPr lang="en-US" sz="1800" b="1" dirty="0" smtClean="0">
                          <a:latin typeface="Calibri"/>
                          <a:ea typeface="Calibri"/>
                          <a:cs typeface="Times New Roman"/>
                        </a:rPr>
                        <a:t>current reach</a:t>
                      </a:r>
                    </a:p>
                    <a:p>
                      <a:pPr marL="0" marR="0">
                        <a:lnSpc>
                          <a:spcPct val="115000"/>
                        </a:lnSpc>
                        <a:spcBef>
                          <a:spcPts val="0"/>
                        </a:spcBef>
                        <a:spcAft>
                          <a:spcPts val="0"/>
                        </a:spcAft>
                      </a:pPr>
                      <a:endParaRPr lang="en-US" sz="1800" b="1"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692">
                <a:tc>
                  <a:txBody>
                    <a:bodyPr/>
                    <a:lstStyle/>
                    <a:p>
                      <a:pPr marL="0" marR="0">
                        <a:lnSpc>
                          <a:spcPct val="115000"/>
                        </a:lnSpc>
                        <a:spcBef>
                          <a:spcPts val="0"/>
                        </a:spcBef>
                        <a:spcAft>
                          <a:spcPts val="0"/>
                        </a:spcAft>
                      </a:pPr>
                      <a:r>
                        <a:rPr lang="en-US" sz="1800" dirty="0">
                          <a:latin typeface="Calibri"/>
                          <a:ea typeface="Calibri"/>
                          <a:cs typeface="Times New Roman"/>
                        </a:rPr>
                        <a:t>1</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Urban poverty and livelihoods</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Migration services</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100000 </a:t>
                      </a:r>
                      <a:r>
                        <a:rPr lang="en-US" sz="1800" dirty="0">
                          <a:latin typeface="Calibri"/>
                          <a:ea typeface="Calibri"/>
                          <a:cs typeface="Times New Roman"/>
                        </a:rPr>
                        <a:t>seasonal migrant </a:t>
                      </a:r>
                      <a:r>
                        <a:rPr lang="en-US" sz="1800" dirty="0" smtClean="0">
                          <a:latin typeface="Calibri"/>
                          <a:ea typeface="Calibri"/>
                          <a:cs typeface="Times New Roman"/>
                        </a:rPr>
                        <a:t>workers through 34 NGOs</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692">
                <a:tc>
                  <a:txBody>
                    <a:bodyPr/>
                    <a:lstStyle/>
                    <a:p>
                      <a:pPr marL="0" marR="0">
                        <a:lnSpc>
                          <a:spcPct val="115000"/>
                        </a:lnSpc>
                        <a:spcBef>
                          <a:spcPts val="0"/>
                        </a:spcBef>
                        <a:spcAft>
                          <a:spcPts val="0"/>
                        </a:spcAft>
                      </a:pPr>
                      <a:r>
                        <a:rPr lang="en-US" sz="1800" dirty="0">
                          <a:latin typeface="Calibri"/>
                          <a:ea typeface="Calibri"/>
                          <a:cs typeface="Times New Roman"/>
                        </a:rPr>
                        <a:t>2</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Natural resources </a:t>
                      </a:r>
                      <a:r>
                        <a:rPr lang="en-US" sz="1800" dirty="0" smtClean="0">
                          <a:latin typeface="Calibri"/>
                          <a:ea typeface="Calibri"/>
                          <a:cs typeface="Times New Roman"/>
                        </a:rPr>
                        <a:t>management</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System of rice intensification</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169000 farmers through</a:t>
                      </a:r>
                      <a:r>
                        <a:rPr lang="en-US" sz="1800" baseline="0" dirty="0" smtClean="0">
                          <a:latin typeface="Calibri"/>
                          <a:ea typeface="Calibri"/>
                          <a:cs typeface="Times New Roman"/>
                        </a:rPr>
                        <a:t> 98 NGOs</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520">
                <a:tc>
                  <a:txBody>
                    <a:bodyPr/>
                    <a:lstStyle/>
                    <a:p>
                      <a:pPr marL="0" marR="0">
                        <a:lnSpc>
                          <a:spcPct val="115000"/>
                        </a:lnSpc>
                        <a:spcBef>
                          <a:spcPts val="0"/>
                        </a:spcBef>
                        <a:spcAft>
                          <a:spcPts val="0"/>
                        </a:spcAft>
                      </a:pPr>
                      <a:r>
                        <a:rPr lang="en-US" sz="1800">
                          <a:latin typeface="Calibri"/>
                          <a:ea typeface="Calibri"/>
                          <a:cs typeface="Times New Roman"/>
                        </a:rPr>
                        <a:t>3</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Natural resources </a:t>
                      </a:r>
                      <a:r>
                        <a:rPr lang="en-US" sz="1800" dirty="0" smtClean="0">
                          <a:latin typeface="Calibri"/>
                          <a:ea typeface="Calibri"/>
                          <a:cs typeface="Times New Roman"/>
                        </a:rPr>
                        <a:t>management</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Diversion based irrigation</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18210 families through 34</a:t>
                      </a:r>
                      <a:r>
                        <a:rPr lang="en-US" sz="1800" baseline="0" dirty="0" smtClean="0">
                          <a:latin typeface="Calibri"/>
                          <a:ea typeface="Calibri"/>
                          <a:cs typeface="Times New Roman"/>
                        </a:rPr>
                        <a:t> NGOs</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520">
                <a:tc>
                  <a:txBody>
                    <a:bodyPr/>
                    <a:lstStyle/>
                    <a:p>
                      <a:pPr marL="0" marR="0">
                        <a:lnSpc>
                          <a:spcPct val="115000"/>
                        </a:lnSpc>
                        <a:spcBef>
                          <a:spcPts val="0"/>
                        </a:spcBef>
                        <a:spcAft>
                          <a:spcPts val="0"/>
                        </a:spcAft>
                      </a:pPr>
                      <a:r>
                        <a:rPr lang="en-US" sz="1800" dirty="0">
                          <a:latin typeface="Calibri"/>
                          <a:ea typeface="Calibri"/>
                          <a:cs typeface="Times New Roman"/>
                        </a:rPr>
                        <a:t>6</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Education</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Women Literacy </a:t>
                      </a:r>
                      <a:r>
                        <a:rPr lang="en-US" sz="1800" dirty="0" smtClean="0">
                          <a:latin typeface="Calibri"/>
                          <a:ea typeface="Calibri"/>
                          <a:cs typeface="Times New Roman"/>
                        </a:rPr>
                        <a:t>through </a:t>
                      </a:r>
                      <a:r>
                        <a:rPr lang="en-US" sz="1800" dirty="0">
                          <a:latin typeface="Calibri"/>
                          <a:ea typeface="Calibri"/>
                          <a:cs typeface="Times New Roman"/>
                        </a:rPr>
                        <a:t>SHG </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40000 women through 15 NGOs</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46">
                <a:tc>
                  <a:txBody>
                    <a:bodyPr/>
                    <a:lstStyle/>
                    <a:p>
                      <a:pPr marL="0" marR="0">
                        <a:lnSpc>
                          <a:spcPct val="115000"/>
                        </a:lnSpc>
                        <a:spcBef>
                          <a:spcPts val="0"/>
                        </a:spcBef>
                        <a:spcAft>
                          <a:spcPts val="0"/>
                        </a:spcAft>
                      </a:pPr>
                      <a:r>
                        <a:rPr lang="en-US" sz="1800" dirty="0">
                          <a:latin typeface="Calibri"/>
                          <a:ea typeface="Calibri"/>
                          <a:cs typeface="Times New Roman"/>
                        </a:rPr>
                        <a:t>9</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Civil </a:t>
                      </a:r>
                      <a:r>
                        <a:rPr lang="en-US" sz="1800" dirty="0" smtClean="0">
                          <a:latin typeface="Calibri"/>
                          <a:ea typeface="Calibri"/>
                          <a:cs typeface="Times New Roman"/>
                        </a:rPr>
                        <a:t>Society</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Empowerment of rural women</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108000 households</a:t>
                      </a:r>
                      <a:r>
                        <a:rPr lang="en-US" sz="1800" baseline="0" dirty="0" smtClean="0">
                          <a:latin typeface="Calibri"/>
                          <a:ea typeface="Calibri"/>
                          <a:cs typeface="Times New Roman"/>
                        </a:rPr>
                        <a:t> in 9 districts</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520">
                <a:tc>
                  <a:txBody>
                    <a:bodyPr/>
                    <a:lstStyle/>
                    <a:p>
                      <a:pPr marL="0" marR="0">
                        <a:lnSpc>
                          <a:spcPct val="115000"/>
                        </a:lnSpc>
                        <a:spcBef>
                          <a:spcPts val="0"/>
                        </a:spcBef>
                        <a:spcAft>
                          <a:spcPts val="0"/>
                        </a:spcAft>
                      </a:pPr>
                      <a:r>
                        <a:rPr lang="en-US" sz="1800">
                          <a:latin typeface="Calibri"/>
                          <a:ea typeface="Calibri"/>
                          <a:cs typeface="Times New Roman"/>
                        </a:rPr>
                        <a:t>10</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Health</a:t>
                      </a: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Community based malaria </a:t>
                      </a:r>
                      <a:r>
                        <a:rPr lang="en-US" sz="1800" dirty="0" smtClean="0">
                          <a:latin typeface="Calibri"/>
                          <a:ea typeface="Calibri"/>
                          <a:cs typeface="Times New Roman"/>
                        </a:rPr>
                        <a:t>control</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30000</a:t>
                      </a:r>
                      <a:r>
                        <a:rPr lang="en-US" sz="1800" baseline="0" dirty="0" smtClean="0">
                          <a:latin typeface="Calibri"/>
                          <a:ea typeface="Calibri"/>
                          <a:cs typeface="Times New Roman"/>
                        </a:rPr>
                        <a:t> persons through 10 NGOs</a:t>
                      </a:r>
                      <a:endParaRPr lang="en-US" sz="18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57213"/>
            <a:ext cx="91440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6419850" y="2571750"/>
            <a:ext cx="51435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269" name="TextBox 8"/>
          <p:cNvSpPr txBox="1">
            <a:spLocks noChangeArrowheads="1"/>
          </p:cNvSpPr>
          <p:nvPr/>
        </p:nvSpPr>
        <p:spPr bwMode="auto">
          <a:xfrm>
            <a:off x="586650" y="23813"/>
            <a:ext cx="7044300" cy="523220"/>
          </a:xfrm>
          <a:prstGeom prst="rect">
            <a:avLst/>
          </a:prstGeom>
          <a:noFill/>
          <a:ln w="9525">
            <a:noFill/>
            <a:miter lim="800000"/>
            <a:headEnd/>
            <a:tailEnd/>
          </a:ln>
        </p:spPr>
        <p:txBody>
          <a:bodyPr wrap="none">
            <a:spAutoFit/>
          </a:bodyPr>
          <a:lstStyle/>
          <a:p>
            <a:pPr algn="r"/>
            <a:r>
              <a:rPr lang="en-US" sz="2800" b="1" dirty="0" smtClean="0">
                <a:latin typeface="+mj-lt"/>
              </a:rPr>
              <a:t>Sir Dorabji Tata Trust and Allied Trusts</a:t>
            </a:r>
            <a:endParaRPr lang="en-IN" sz="2800" b="1" dirty="0">
              <a:latin typeface="+mj-lt"/>
            </a:endParaRPr>
          </a:p>
        </p:txBody>
      </p:sp>
      <p:sp>
        <p:nvSpPr>
          <p:cNvPr id="10" name="TextBox 9"/>
          <p:cNvSpPr txBox="1"/>
          <p:nvPr/>
        </p:nvSpPr>
        <p:spPr>
          <a:xfrm>
            <a:off x="611560" y="771550"/>
            <a:ext cx="8215312" cy="2416046"/>
          </a:xfrm>
          <a:prstGeom prst="rect">
            <a:avLst/>
          </a:prstGeom>
          <a:noFill/>
        </p:spPr>
        <p:txBody>
          <a:bodyPr>
            <a:spAutoFit/>
          </a:bodyPr>
          <a:lstStyle/>
          <a:p>
            <a:pPr marL="342900" indent="-342900" algn="just">
              <a:spcAft>
                <a:spcPts val="1000"/>
              </a:spcAft>
              <a:buFont typeface="+mj-lt"/>
              <a:buAutoNum type="arabicPeriod"/>
            </a:pPr>
            <a:endParaRPr lang="en-US" dirty="0" smtClean="0">
              <a:solidFill>
                <a:srgbClr val="002060"/>
              </a:solidFill>
              <a:latin typeface="+mn-lt"/>
            </a:endParaRPr>
          </a:p>
          <a:p>
            <a:pPr marL="342900" indent="-342900" algn="just">
              <a:spcAft>
                <a:spcPts val="1000"/>
              </a:spcAft>
              <a:buFont typeface="+mj-lt"/>
              <a:buAutoNum type="arabicPeriod"/>
            </a:pPr>
            <a:endParaRPr lang="en-IN" dirty="0" smtClean="0">
              <a:solidFill>
                <a:srgbClr val="002060"/>
              </a:solidFill>
              <a:latin typeface="+mn-lt"/>
            </a:endParaRPr>
          </a:p>
          <a:p>
            <a:pPr marL="342900" lvl="0" indent="-342900" algn="just">
              <a:lnSpc>
                <a:spcPct val="150000"/>
              </a:lnSpc>
              <a:spcAft>
                <a:spcPts val="1000"/>
              </a:spcAft>
              <a:buFont typeface="+mj-lt"/>
              <a:buAutoNum type="arabicPeriod"/>
            </a:pPr>
            <a:endParaRPr lang="en-IN" dirty="0" smtClean="0">
              <a:solidFill>
                <a:srgbClr val="002060"/>
              </a:solidFill>
              <a:latin typeface="+mn-lt"/>
            </a:endParaRPr>
          </a:p>
          <a:p>
            <a:pPr lvl="0" algn="just">
              <a:lnSpc>
                <a:spcPct val="150000"/>
              </a:lnSpc>
              <a:buFont typeface="Arial" pitchFamily="34" charset="0"/>
              <a:buChar char="•"/>
              <a:defRPr/>
            </a:pPr>
            <a:endParaRPr lang="en-US" dirty="0">
              <a:latin typeface="+mn-lt"/>
            </a:endParaRPr>
          </a:p>
          <a:p>
            <a:pPr algn="just">
              <a:buFont typeface="Arial" pitchFamily="34" charset="0"/>
              <a:buChar char="•"/>
              <a:defRPr/>
            </a:pPr>
            <a:endParaRPr lang="en-US" dirty="0">
              <a:latin typeface="+mn-lt"/>
            </a:endParaRPr>
          </a:p>
          <a:p>
            <a:pPr algn="just">
              <a:defRPr/>
            </a:pPr>
            <a:endParaRPr lang="en-IN" dirty="0"/>
          </a:p>
        </p:txBody>
      </p:sp>
      <p:sp>
        <p:nvSpPr>
          <p:cNvPr id="11" name="TextBox 8"/>
          <p:cNvSpPr txBox="1">
            <a:spLocks noChangeArrowheads="1"/>
          </p:cNvSpPr>
          <p:nvPr/>
        </p:nvSpPr>
        <p:spPr bwMode="auto">
          <a:xfrm>
            <a:off x="214282" y="785800"/>
            <a:ext cx="8501122" cy="400110"/>
          </a:xfrm>
          <a:prstGeom prst="rect">
            <a:avLst/>
          </a:prstGeom>
          <a:noFill/>
          <a:ln w="9525">
            <a:noFill/>
            <a:miter lim="800000"/>
            <a:headEnd/>
            <a:tailEnd/>
          </a:ln>
        </p:spPr>
        <p:txBody>
          <a:bodyPr wrap="square">
            <a:spAutoFit/>
          </a:bodyPr>
          <a:lstStyle/>
          <a:p>
            <a:r>
              <a:rPr lang="en-US" sz="2000" b="1" dirty="0" smtClean="0">
                <a:latin typeface="Tw Cen MT" pitchFamily="34" charset="0"/>
              </a:rPr>
              <a:t>The Promoter’s shareholding of the Tata Group is vested in the Trusts</a:t>
            </a:r>
            <a:endParaRPr lang="en-IN" sz="2000" b="1" dirty="0">
              <a:latin typeface="Tw Cen MT" pitchFamily="34" charset="0"/>
            </a:endParaRPr>
          </a:p>
        </p:txBody>
      </p:sp>
      <p:sp>
        <p:nvSpPr>
          <p:cNvPr id="12" name="TextBox 8"/>
          <p:cNvSpPr txBox="1">
            <a:spLocks noChangeArrowheads="1"/>
          </p:cNvSpPr>
          <p:nvPr/>
        </p:nvSpPr>
        <p:spPr bwMode="auto">
          <a:xfrm>
            <a:off x="571472" y="4214825"/>
            <a:ext cx="8286808" cy="584775"/>
          </a:xfrm>
          <a:prstGeom prst="rect">
            <a:avLst/>
          </a:prstGeom>
          <a:noFill/>
          <a:ln w="9525">
            <a:noFill/>
            <a:miter lim="800000"/>
            <a:headEnd/>
            <a:tailEnd/>
          </a:ln>
        </p:spPr>
        <p:txBody>
          <a:bodyPr wrap="square">
            <a:spAutoFit/>
          </a:bodyPr>
          <a:lstStyle/>
          <a:p>
            <a:pPr marL="0" indent="0">
              <a:buNone/>
            </a:pPr>
            <a:r>
              <a:rPr lang="en-GB" sz="1600" b="1" dirty="0" smtClean="0">
                <a:latin typeface="Trebuchet MS" pitchFamily="34" charset="0"/>
              </a:rPr>
              <a:t>Unique Principle – Promoter’s dividend income from business operations must be used for development related activities – to give back to the community</a:t>
            </a:r>
          </a:p>
        </p:txBody>
      </p:sp>
      <p:pic>
        <p:nvPicPr>
          <p:cNvPr id="13" name="Picture 12" descr="Sir Dorabji Tata.png"/>
          <p:cNvPicPr>
            <a:picLocks noChangeAspect="1"/>
          </p:cNvPicPr>
          <p:nvPr/>
        </p:nvPicPr>
        <p:blipFill>
          <a:blip r:embed="rId3" cstate="print"/>
          <a:stretch>
            <a:fillRect/>
          </a:stretch>
        </p:blipFill>
        <p:spPr>
          <a:xfrm>
            <a:off x="5214942" y="1214428"/>
            <a:ext cx="2500330" cy="2749603"/>
          </a:xfrm>
          <a:prstGeom prst="rect">
            <a:avLst/>
          </a:prstGeom>
        </p:spPr>
      </p:pic>
      <p:graphicFrame>
        <p:nvGraphicFramePr>
          <p:cNvPr id="15" name="Diagram 14"/>
          <p:cNvGraphicFramePr/>
          <p:nvPr/>
        </p:nvGraphicFramePr>
        <p:xfrm>
          <a:off x="714348" y="1214428"/>
          <a:ext cx="3857652" cy="299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429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57213"/>
            <a:ext cx="91440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6419850" y="2571750"/>
            <a:ext cx="51435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7413" name="TextBox 8"/>
          <p:cNvSpPr txBox="1">
            <a:spLocks noChangeArrowheads="1"/>
          </p:cNvSpPr>
          <p:nvPr/>
        </p:nvSpPr>
        <p:spPr bwMode="auto">
          <a:xfrm>
            <a:off x="0" y="1"/>
            <a:ext cx="8358214" cy="584775"/>
          </a:xfrm>
          <a:prstGeom prst="rect">
            <a:avLst/>
          </a:prstGeom>
          <a:noFill/>
          <a:ln w="9525">
            <a:noFill/>
            <a:miter lim="800000"/>
            <a:headEnd/>
            <a:tailEnd/>
          </a:ln>
        </p:spPr>
        <p:txBody>
          <a:bodyPr wrap="square">
            <a:spAutoFit/>
          </a:bodyPr>
          <a:lstStyle/>
          <a:p>
            <a:pPr algn="r"/>
            <a:r>
              <a:rPr lang="en-US" sz="3200" b="1" dirty="0" smtClean="0">
                <a:latin typeface="+mj-lt"/>
              </a:rPr>
              <a:t>Priority Areas within the Trust</a:t>
            </a:r>
            <a:endParaRPr lang="en-IN" sz="3200" b="1" dirty="0">
              <a:latin typeface="+mj-lt"/>
            </a:endParaRPr>
          </a:p>
        </p:txBody>
      </p:sp>
      <p:sp>
        <p:nvSpPr>
          <p:cNvPr id="10" name="TextBox 9"/>
          <p:cNvSpPr txBox="1"/>
          <p:nvPr/>
        </p:nvSpPr>
        <p:spPr>
          <a:xfrm>
            <a:off x="685800" y="628650"/>
            <a:ext cx="8215312" cy="923330"/>
          </a:xfrm>
          <a:prstGeom prst="rect">
            <a:avLst/>
          </a:prstGeom>
          <a:noFill/>
        </p:spPr>
        <p:txBody>
          <a:bodyPr>
            <a:spAutoFit/>
          </a:bodyPr>
          <a:lstStyle/>
          <a:p>
            <a:pPr algn="just">
              <a:defRPr/>
            </a:pPr>
            <a:r>
              <a:rPr lang="en-US" dirty="0">
                <a:solidFill>
                  <a:srgbClr val="002060"/>
                </a:solidFill>
                <a:latin typeface="+mn-lt"/>
                <a:cs typeface="Arial" charset="0"/>
              </a:rPr>
              <a:t>The following have emerged as focus sub-themes </a:t>
            </a:r>
            <a:r>
              <a:rPr lang="en-US" dirty="0" smtClean="0">
                <a:solidFill>
                  <a:srgbClr val="002060"/>
                </a:solidFill>
                <a:latin typeface="+mn-lt"/>
                <a:cs typeface="Arial" charset="0"/>
              </a:rPr>
              <a:t>:</a:t>
            </a:r>
            <a:endParaRPr lang="en-US" dirty="0">
              <a:solidFill>
                <a:srgbClr val="002060"/>
              </a:solidFill>
              <a:latin typeface="+mn-lt"/>
              <a:cs typeface="Arial" charset="0"/>
            </a:endParaRPr>
          </a:p>
          <a:p>
            <a:pPr algn="just">
              <a:buFont typeface="Arial" pitchFamily="34" charset="0"/>
              <a:buChar char="•"/>
              <a:defRPr/>
            </a:pPr>
            <a:endParaRPr lang="en-US" dirty="0">
              <a:solidFill>
                <a:srgbClr val="002060"/>
              </a:solidFill>
              <a:latin typeface="+mn-lt"/>
              <a:cs typeface="Arial" charset="0"/>
            </a:endParaRPr>
          </a:p>
          <a:p>
            <a:pPr algn="just">
              <a:defRPr/>
            </a:pPr>
            <a:r>
              <a:rPr lang="en-US" dirty="0">
                <a:solidFill>
                  <a:srgbClr val="002060"/>
                </a:solidFill>
                <a:latin typeface="Arial" charset="0"/>
                <a:cs typeface="Arial" charset="0"/>
              </a:rPr>
              <a:t> </a:t>
            </a:r>
            <a:endParaRPr lang="en-IN" dirty="0">
              <a:solidFill>
                <a:srgbClr val="002060"/>
              </a:solidFill>
              <a:latin typeface="Arial" charset="0"/>
              <a:cs typeface="Arial" charset="0"/>
            </a:endParaRPr>
          </a:p>
        </p:txBody>
      </p:sp>
      <p:graphicFrame>
        <p:nvGraphicFramePr>
          <p:cNvPr id="7" name="Table 6"/>
          <p:cNvGraphicFramePr>
            <a:graphicFrameLocks noGrp="1"/>
          </p:cNvGraphicFramePr>
          <p:nvPr/>
        </p:nvGraphicFramePr>
        <p:xfrm>
          <a:off x="838200" y="1257300"/>
          <a:ext cx="7305701" cy="3171838"/>
        </p:xfrm>
        <a:graphic>
          <a:graphicData uri="http://schemas.openxmlformats.org/drawingml/2006/table">
            <a:tbl>
              <a:tblPr firstRow="1" bandRow="1">
                <a:tableStyleId>{00A15C55-8517-42AA-B614-E9B94910E393}</a:tableStyleId>
              </a:tblPr>
              <a:tblGrid>
                <a:gridCol w="1217617"/>
                <a:gridCol w="1303548"/>
                <a:gridCol w="1131685"/>
                <a:gridCol w="1217617"/>
                <a:gridCol w="1217617"/>
                <a:gridCol w="1217617"/>
              </a:tblGrid>
              <a:tr h="700509">
                <a:tc>
                  <a:txBody>
                    <a:bodyPr/>
                    <a:lstStyle/>
                    <a:p>
                      <a:pPr algn="ctr"/>
                      <a:r>
                        <a:rPr lang="en-US" sz="1800" dirty="0" smtClean="0"/>
                        <a:t>NRML</a:t>
                      </a:r>
                      <a:endParaRPr lang="en-IN" sz="1800" dirty="0"/>
                    </a:p>
                  </a:txBody>
                  <a:tcPr/>
                </a:tc>
                <a:tc>
                  <a:txBody>
                    <a:bodyPr/>
                    <a:lstStyle/>
                    <a:p>
                      <a:pPr algn="ctr"/>
                      <a:r>
                        <a:rPr lang="en-US" sz="1800" dirty="0" smtClean="0"/>
                        <a:t>UPL</a:t>
                      </a:r>
                      <a:endParaRPr lang="en-IN" sz="1800" dirty="0"/>
                    </a:p>
                  </a:txBody>
                  <a:tcPr/>
                </a:tc>
                <a:tc>
                  <a:txBody>
                    <a:bodyPr/>
                    <a:lstStyle/>
                    <a:p>
                      <a:pPr algn="ctr"/>
                      <a:r>
                        <a:rPr lang="en-US" sz="1800" dirty="0" smtClean="0"/>
                        <a:t>Edu</a:t>
                      </a:r>
                      <a:endParaRPr lang="en-IN" sz="1800" dirty="0"/>
                    </a:p>
                  </a:txBody>
                  <a:tcPr/>
                </a:tc>
                <a:tc>
                  <a:txBody>
                    <a:bodyPr/>
                    <a:lstStyle/>
                    <a:p>
                      <a:pPr algn="ctr"/>
                      <a:r>
                        <a:rPr lang="en-US" sz="1800" dirty="0" smtClean="0"/>
                        <a:t>Health</a:t>
                      </a:r>
                      <a:endParaRPr lang="en-IN" sz="1800" dirty="0"/>
                    </a:p>
                  </a:txBody>
                  <a:tcPr/>
                </a:tc>
                <a:tc>
                  <a:txBody>
                    <a:bodyPr/>
                    <a:lstStyle/>
                    <a:p>
                      <a:pPr algn="ctr"/>
                      <a:r>
                        <a:rPr lang="en-US" sz="1800" dirty="0" smtClean="0"/>
                        <a:t>CSHRG</a:t>
                      </a:r>
                      <a:endParaRPr lang="en-IN" sz="1800" dirty="0"/>
                    </a:p>
                  </a:txBody>
                  <a:tcPr/>
                </a:tc>
                <a:tc>
                  <a:txBody>
                    <a:bodyPr/>
                    <a:lstStyle/>
                    <a:p>
                      <a:pPr algn="ctr"/>
                      <a:r>
                        <a:rPr lang="en-US" sz="1800" dirty="0" smtClean="0"/>
                        <a:t>MAC</a:t>
                      </a:r>
                      <a:endParaRPr lang="en-IN" sz="1800" dirty="0"/>
                    </a:p>
                  </a:txBody>
                  <a:tcPr/>
                </a:tc>
              </a:tr>
              <a:tr h="632664">
                <a:tc>
                  <a:txBody>
                    <a:bodyPr/>
                    <a:lstStyle/>
                    <a:p>
                      <a:pPr algn="ctr" fontAlgn="b"/>
                      <a:r>
                        <a:rPr lang="en-IN" sz="1400" b="0" u="none" strike="noStrike" dirty="0">
                          <a:latin typeface="Calibri" pitchFamily="34" charset="0"/>
                        </a:rPr>
                        <a:t>Household food security</a:t>
                      </a:r>
                      <a:endParaRPr lang="en-IN" sz="1400" b="0" i="0" u="none" strike="noStrike" dirty="0">
                        <a:solidFill>
                          <a:srgbClr val="000000"/>
                        </a:solidFill>
                        <a:latin typeface="Calibri" pitchFamily="34" charset="0"/>
                      </a:endParaRPr>
                    </a:p>
                  </a:txBody>
                  <a:tcPr marL="0" marR="0" marT="0" marB="0" anchor="ctr"/>
                </a:tc>
                <a:tc>
                  <a:txBody>
                    <a:bodyPr/>
                    <a:lstStyle/>
                    <a:p>
                      <a:pPr algn="ctr" fontAlgn="b"/>
                      <a:r>
                        <a:rPr lang="en-IN" sz="1400" b="0" i="0" u="none" strike="noStrike" dirty="0" smtClean="0">
                          <a:solidFill>
                            <a:srgbClr val="000000"/>
                          </a:solidFill>
                          <a:latin typeface="Calibri"/>
                        </a:rPr>
                        <a:t>Urban Planning</a:t>
                      </a:r>
                      <a:r>
                        <a:rPr lang="en-IN" sz="1400" b="0" i="0" u="none" strike="noStrike" baseline="0" dirty="0" smtClean="0">
                          <a:solidFill>
                            <a:srgbClr val="000000"/>
                          </a:solidFill>
                          <a:latin typeface="Calibri"/>
                        </a:rPr>
                        <a:t> &amp;</a:t>
                      </a:r>
                      <a:r>
                        <a:rPr lang="en-IN" sz="1400" b="0" i="0" u="none" strike="noStrike" dirty="0" smtClean="0">
                          <a:solidFill>
                            <a:srgbClr val="000000"/>
                          </a:solidFill>
                          <a:latin typeface="Calibri"/>
                        </a:rPr>
                        <a:t> </a:t>
                      </a:r>
                      <a:r>
                        <a:rPr lang="en-IN" sz="1400" b="0" i="0" u="none" strike="noStrike" dirty="0">
                          <a:solidFill>
                            <a:srgbClr val="000000"/>
                          </a:solidFill>
                          <a:latin typeface="Calibri"/>
                        </a:rPr>
                        <a:t>governance</a:t>
                      </a:r>
                    </a:p>
                  </a:txBody>
                  <a:tcPr marL="0" marR="0" marT="0" marB="0" anchor="ctr"/>
                </a:tc>
                <a:tc>
                  <a:txBody>
                    <a:bodyPr/>
                    <a:lstStyle/>
                    <a:p>
                      <a:pPr algn="ctr" fontAlgn="b"/>
                      <a:r>
                        <a:rPr lang="en-IN" sz="1400" b="0" i="0" u="none" strike="noStrike" dirty="0">
                          <a:solidFill>
                            <a:srgbClr val="000000"/>
                          </a:solidFill>
                          <a:latin typeface="Calibri"/>
                        </a:rPr>
                        <a:t>Elementary Education</a:t>
                      </a:r>
                    </a:p>
                  </a:txBody>
                  <a:tcPr marL="0" marR="0" marT="0" marB="0" anchor="ctr"/>
                </a:tc>
                <a:tc>
                  <a:txBody>
                    <a:bodyPr/>
                    <a:lstStyle/>
                    <a:p>
                      <a:pPr algn="ctr" fontAlgn="b"/>
                      <a:r>
                        <a:rPr lang="en-IN" sz="1400" b="0" i="0" u="none" strike="noStrike" dirty="0">
                          <a:solidFill>
                            <a:srgbClr val="000000"/>
                          </a:solidFill>
                          <a:latin typeface="Calibri"/>
                        </a:rPr>
                        <a:t>Hospital Infrastructure</a:t>
                      </a:r>
                    </a:p>
                  </a:txBody>
                  <a:tcPr marL="0" marR="0" marT="0" marB="0" anchor="ctr"/>
                </a:tc>
                <a:tc>
                  <a:txBody>
                    <a:bodyPr/>
                    <a:lstStyle/>
                    <a:p>
                      <a:pPr algn="ctr" fontAlgn="b"/>
                      <a:r>
                        <a:rPr lang="en-IN" sz="1400" b="0" i="0" u="none" strike="noStrike" dirty="0" smtClean="0">
                          <a:solidFill>
                            <a:srgbClr val="000000"/>
                          </a:solidFill>
                          <a:latin typeface="Calibri"/>
                        </a:rPr>
                        <a:t>Women’s empowerment</a:t>
                      </a:r>
                      <a:endParaRPr lang="en-IN" sz="1400" b="0" i="0" u="none" strike="noStrike" dirty="0">
                        <a:solidFill>
                          <a:srgbClr val="000000"/>
                        </a:solidFill>
                        <a:latin typeface="Calibri"/>
                      </a:endParaRPr>
                    </a:p>
                  </a:txBody>
                  <a:tcPr marL="0" marR="0" marT="0" marB="0" anchor="ctr"/>
                </a:tc>
                <a:tc>
                  <a:txBody>
                    <a:bodyPr/>
                    <a:lstStyle/>
                    <a:p>
                      <a:pPr algn="ctr" fontAlgn="b"/>
                      <a:r>
                        <a:rPr lang="en-IN" sz="1400" b="0" i="0" u="none" strike="noStrike" dirty="0">
                          <a:solidFill>
                            <a:srgbClr val="000000"/>
                          </a:solidFill>
                          <a:latin typeface="Times New Roman"/>
                        </a:rPr>
                        <a:t> </a:t>
                      </a:r>
                      <a:r>
                        <a:rPr lang="en-IN" sz="1400" b="0" i="0" u="none" strike="noStrike" dirty="0">
                          <a:solidFill>
                            <a:srgbClr val="000000"/>
                          </a:solidFill>
                          <a:latin typeface="Calibri"/>
                        </a:rPr>
                        <a:t>Art scholarship</a:t>
                      </a:r>
                      <a:endParaRPr lang="en-IN" sz="1400" b="0" i="0" u="none" strike="noStrike" dirty="0">
                        <a:solidFill>
                          <a:srgbClr val="000000"/>
                        </a:solidFill>
                        <a:latin typeface="Times New Roman"/>
                      </a:endParaRPr>
                    </a:p>
                  </a:txBody>
                  <a:tcPr marL="0" marR="0" marT="0" marB="0" anchor="ctr"/>
                </a:tc>
              </a:tr>
              <a:tr h="573337">
                <a:tc>
                  <a:txBody>
                    <a:bodyPr/>
                    <a:lstStyle/>
                    <a:p>
                      <a:pPr algn="ctr" fontAlgn="b"/>
                      <a:r>
                        <a:rPr lang="en-IN" sz="1400" b="0" u="none" strike="noStrike" dirty="0">
                          <a:latin typeface="Calibri" pitchFamily="34" charset="0"/>
                        </a:rPr>
                        <a:t>Market led livelihoods</a:t>
                      </a:r>
                      <a:endParaRPr lang="en-IN" sz="1400" b="0" i="0" u="none" strike="noStrike" dirty="0">
                        <a:solidFill>
                          <a:srgbClr val="000000"/>
                        </a:solidFill>
                        <a:latin typeface="Calibri" pitchFamily="34" charset="0"/>
                      </a:endParaRPr>
                    </a:p>
                  </a:txBody>
                  <a:tcPr marL="0" marR="0" marT="0" marB="0" anchor="ctr"/>
                </a:tc>
                <a:tc>
                  <a:txBody>
                    <a:bodyPr/>
                    <a:lstStyle/>
                    <a:p>
                      <a:pPr algn="ctr" fontAlgn="b"/>
                      <a:r>
                        <a:rPr lang="en-IN" sz="1400" b="0" i="0" u="none" strike="noStrike" dirty="0">
                          <a:solidFill>
                            <a:srgbClr val="000000"/>
                          </a:solidFill>
                          <a:latin typeface="Calibri"/>
                        </a:rPr>
                        <a:t>Migration</a:t>
                      </a:r>
                    </a:p>
                  </a:txBody>
                  <a:tcPr marL="0" marR="0" marT="0" marB="0" anchor="ctr"/>
                </a:tc>
                <a:tc>
                  <a:txBody>
                    <a:bodyPr/>
                    <a:lstStyle/>
                    <a:p>
                      <a:pPr algn="ctr" fontAlgn="b"/>
                      <a:r>
                        <a:rPr lang="en-IN" sz="1400" b="0" i="0" u="none" strike="noStrike" dirty="0">
                          <a:solidFill>
                            <a:srgbClr val="000000"/>
                          </a:solidFill>
                          <a:latin typeface="Calibri"/>
                        </a:rPr>
                        <a:t>Adolescent Education   </a:t>
                      </a:r>
                    </a:p>
                  </a:txBody>
                  <a:tcPr marL="0" marR="0" marT="0" marB="0" anchor="ctr"/>
                </a:tc>
                <a:tc>
                  <a:txBody>
                    <a:bodyPr/>
                    <a:lstStyle/>
                    <a:p>
                      <a:pPr algn="ctr" fontAlgn="b"/>
                      <a:r>
                        <a:rPr lang="en-IN" sz="1400" b="0" i="0" u="none" strike="noStrike" dirty="0">
                          <a:solidFill>
                            <a:srgbClr val="000000"/>
                          </a:solidFill>
                          <a:latin typeface="Calibri"/>
                        </a:rPr>
                        <a:t>Community Health</a:t>
                      </a:r>
                    </a:p>
                  </a:txBody>
                  <a:tcPr marL="0" marR="0" marT="0" marB="0" anchor="ctr"/>
                </a:tc>
                <a:tc>
                  <a:txBody>
                    <a:bodyPr/>
                    <a:lstStyle/>
                    <a:p>
                      <a:pPr algn="ctr" fontAlgn="b"/>
                      <a:r>
                        <a:rPr lang="en-IN" sz="1400" b="0" i="0" u="none" strike="noStrike" dirty="0">
                          <a:solidFill>
                            <a:srgbClr val="000000"/>
                          </a:solidFill>
                          <a:latin typeface="Calibri"/>
                        </a:rPr>
                        <a:t>Entitlements of the poor</a:t>
                      </a:r>
                    </a:p>
                  </a:txBody>
                  <a:tcPr marL="0" marR="0" marT="0" marB="0" anchor="ctr"/>
                </a:tc>
                <a:tc>
                  <a:txBody>
                    <a:bodyPr/>
                    <a:lstStyle/>
                    <a:p>
                      <a:pPr algn="ctr" fontAlgn="b"/>
                      <a:r>
                        <a:rPr lang="en-IN" sz="1400" b="0" i="0" u="none" strike="noStrike" dirty="0">
                          <a:solidFill>
                            <a:srgbClr val="000000"/>
                          </a:solidFill>
                          <a:latin typeface="Calibri"/>
                        </a:rPr>
                        <a:t>Archives</a:t>
                      </a:r>
                    </a:p>
                  </a:txBody>
                  <a:tcPr marL="0" marR="0" marT="0" marB="0" anchor="ctr"/>
                </a:tc>
              </a:tr>
              <a:tr h="632664">
                <a:tc>
                  <a:txBody>
                    <a:bodyPr/>
                    <a:lstStyle/>
                    <a:p>
                      <a:pPr algn="ctr" fontAlgn="b"/>
                      <a:r>
                        <a:rPr lang="en-IN" sz="1400" b="0" u="none" strike="noStrike" dirty="0">
                          <a:latin typeface="Calibri" pitchFamily="34" charset="0"/>
                        </a:rPr>
                        <a:t>Production Infrastructure</a:t>
                      </a:r>
                      <a:endParaRPr lang="en-IN" sz="1400" b="0" i="0" u="none" strike="noStrike" dirty="0">
                        <a:solidFill>
                          <a:srgbClr val="000000"/>
                        </a:solidFill>
                        <a:latin typeface="Calibri" pitchFamily="34" charset="0"/>
                      </a:endParaRPr>
                    </a:p>
                  </a:txBody>
                  <a:tcPr marL="0" marR="0" marT="0" marB="0" anchor="ctr"/>
                </a:tc>
                <a:tc>
                  <a:txBody>
                    <a:bodyPr/>
                    <a:lstStyle/>
                    <a:p>
                      <a:pPr algn="ctr" fontAlgn="b"/>
                      <a:r>
                        <a:rPr lang="en-IN" sz="1400" b="0" i="0" u="none" strike="noStrike" dirty="0">
                          <a:solidFill>
                            <a:srgbClr val="000000"/>
                          </a:solidFill>
                          <a:latin typeface="Calibri"/>
                        </a:rPr>
                        <a:t>Informal sector workers</a:t>
                      </a:r>
                    </a:p>
                  </a:txBody>
                  <a:tcPr marL="0" marR="0" marT="0" marB="0" anchor="ctr"/>
                </a:tc>
                <a:tc>
                  <a:txBody>
                    <a:bodyPr/>
                    <a:lstStyle/>
                    <a:p>
                      <a:pPr algn="ctr" fontAlgn="b"/>
                      <a:r>
                        <a:rPr lang="en-IN" sz="1400" b="0" i="0" u="none" strike="noStrike" dirty="0">
                          <a:solidFill>
                            <a:srgbClr val="000000"/>
                          </a:solidFill>
                          <a:latin typeface="Calibri"/>
                        </a:rPr>
                        <a:t>Child Protection </a:t>
                      </a:r>
                    </a:p>
                  </a:txBody>
                  <a:tcPr marL="0" marR="0" marT="0" marB="0" anchor="ctr"/>
                </a:tc>
                <a:tc>
                  <a:txBody>
                    <a:bodyPr/>
                    <a:lstStyle/>
                    <a:p>
                      <a:pPr algn="ctr" fontAlgn="b"/>
                      <a:r>
                        <a:rPr lang="en-IN" sz="1400" b="0" i="0" u="none" strike="noStrike" dirty="0">
                          <a:solidFill>
                            <a:srgbClr val="000000"/>
                          </a:solidFill>
                          <a:latin typeface="Calibri"/>
                        </a:rPr>
                        <a:t>Disability</a:t>
                      </a:r>
                    </a:p>
                  </a:txBody>
                  <a:tcPr marL="0" marR="0" marT="0" marB="0" anchor="ctr"/>
                </a:tc>
                <a:tc>
                  <a:txBody>
                    <a:bodyPr/>
                    <a:lstStyle/>
                    <a:p>
                      <a:pPr algn="ctr" fontAlgn="b"/>
                      <a:r>
                        <a:rPr lang="en-IN" sz="1400" b="0" i="0" u="none" strike="noStrike" dirty="0">
                          <a:solidFill>
                            <a:srgbClr val="000000"/>
                          </a:solidFill>
                          <a:latin typeface="Calibri"/>
                        </a:rPr>
                        <a:t>Prison work and </a:t>
                      </a:r>
                      <a:r>
                        <a:rPr lang="en-IN" sz="1400" b="0" i="0" u="none" strike="noStrike" dirty="0" smtClean="0">
                          <a:solidFill>
                            <a:srgbClr val="000000"/>
                          </a:solidFill>
                          <a:latin typeface="Calibri"/>
                        </a:rPr>
                        <a:t>rights</a:t>
                      </a:r>
                      <a:endParaRPr lang="en-IN" sz="1400" b="0" i="0" u="none" strike="noStrike" dirty="0">
                        <a:solidFill>
                          <a:srgbClr val="000000"/>
                        </a:solidFill>
                        <a:latin typeface="Calibri"/>
                      </a:endParaRPr>
                    </a:p>
                  </a:txBody>
                  <a:tcPr marL="0" marR="0" marT="0" marB="0" anchor="ctr"/>
                </a:tc>
                <a:tc>
                  <a:txBody>
                    <a:bodyPr/>
                    <a:lstStyle/>
                    <a:p>
                      <a:pPr algn="ctr" fontAlgn="b"/>
                      <a:r>
                        <a:rPr lang="en-IN" sz="1400" b="0" i="0" u="none" strike="noStrike" dirty="0">
                          <a:solidFill>
                            <a:srgbClr val="000000"/>
                          </a:solidFill>
                          <a:latin typeface="Calibri"/>
                        </a:rPr>
                        <a:t>Endangered culture</a:t>
                      </a:r>
                    </a:p>
                  </a:txBody>
                  <a:tcPr marL="0" marR="0" marT="0" marB="0" anchor="ctr"/>
                </a:tc>
              </a:tr>
              <a:tr h="632664">
                <a:tc>
                  <a:txBody>
                    <a:bodyPr/>
                    <a:lstStyle/>
                    <a:p>
                      <a:pPr algn="ctr" fontAlgn="b"/>
                      <a:r>
                        <a:rPr lang="en-IN" sz="1400" b="0" u="none" strike="noStrike" dirty="0">
                          <a:latin typeface="Calibri" pitchFamily="34" charset="0"/>
                        </a:rPr>
                        <a:t>Ecological Security</a:t>
                      </a:r>
                      <a:endParaRPr lang="en-IN" sz="1400" b="0" i="0" u="none" strike="noStrike" dirty="0">
                        <a:solidFill>
                          <a:srgbClr val="000000"/>
                        </a:solidFill>
                        <a:latin typeface="Calibri" pitchFamily="34" charset="0"/>
                      </a:endParaRPr>
                    </a:p>
                  </a:txBody>
                  <a:tcPr marL="0" marR="0" marT="0" marB="0" anchor="ctr"/>
                </a:tc>
                <a:tc>
                  <a:txBody>
                    <a:bodyPr/>
                    <a:lstStyle/>
                    <a:p>
                      <a:pPr marL="0" algn="ctr" defTabSz="914400" rtl="0" eaLnBrk="1" fontAlgn="b" latinLnBrk="0" hangingPunct="1"/>
                      <a:r>
                        <a:rPr lang="en-IN" sz="1400" b="0" i="0" u="none" strike="noStrike" kern="1200" dirty="0" smtClean="0">
                          <a:solidFill>
                            <a:srgbClr val="000000"/>
                          </a:solidFill>
                          <a:latin typeface="Calibri"/>
                          <a:ea typeface="+mn-ea"/>
                          <a:cs typeface="+mn-cs"/>
                        </a:rPr>
                        <a:t>Employability</a:t>
                      </a:r>
                      <a:endParaRPr lang="en-IN" sz="1400" b="0" i="0" u="none" strike="noStrike" kern="1200" dirty="0">
                        <a:solidFill>
                          <a:srgbClr val="000000"/>
                        </a:solidFill>
                        <a:latin typeface="Calibri"/>
                        <a:ea typeface="+mn-ea"/>
                        <a:cs typeface="+mn-cs"/>
                      </a:endParaRPr>
                    </a:p>
                  </a:txBody>
                  <a:tcPr anchor="ctr"/>
                </a:tc>
                <a:tc>
                  <a:txBody>
                    <a:bodyPr/>
                    <a:lstStyle/>
                    <a:p>
                      <a:pPr algn="ctr" fontAlgn="b"/>
                      <a:r>
                        <a:rPr lang="en-IN" sz="1400" b="0" i="0" u="none" strike="noStrike" dirty="0">
                          <a:solidFill>
                            <a:srgbClr val="000000"/>
                          </a:solidFill>
                          <a:latin typeface="Calibri"/>
                        </a:rPr>
                        <a:t>Women's education</a:t>
                      </a:r>
                    </a:p>
                  </a:txBody>
                  <a:tcPr marL="0" marR="0" marT="0" marB="0" anchor="ctr"/>
                </a:tc>
                <a:tc>
                  <a:txBody>
                    <a:bodyPr/>
                    <a:lstStyle/>
                    <a:p>
                      <a:pPr algn="ctr" fontAlgn="b"/>
                      <a:r>
                        <a:rPr lang="en-IN" sz="1400" b="0" i="0" u="none" strike="noStrike" dirty="0">
                          <a:solidFill>
                            <a:srgbClr val="000000"/>
                          </a:solidFill>
                          <a:latin typeface="Calibri"/>
                        </a:rPr>
                        <a:t>Mental Health </a:t>
                      </a:r>
                    </a:p>
                  </a:txBody>
                  <a:tcPr marL="0" marR="0" marT="0" marB="0" anchor="ctr"/>
                </a:tc>
                <a:tc>
                  <a:txBody>
                    <a:bodyPr/>
                    <a:lstStyle/>
                    <a:p>
                      <a:pPr algn="ctr" fontAlgn="b"/>
                      <a:r>
                        <a:rPr lang="en-IN" sz="1400" b="0" i="0" u="none" strike="noStrike" dirty="0">
                          <a:solidFill>
                            <a:srgbClr val="000000"/>
                          </a:solidFill>
                          <a:latin typeface="Calibri"/>
                        </a:rPr>
                        <a:t>Civil society building</a:t>
                      </a:r>
                    </a:p>
                  </a:txBody>
                  <a:tcPr marL="0" marR="0" marT="0" marB="0" anchor="ctr"/>
                </a:tc>
                <a:tc>
                  <a:txBody>
                    <a:bodyPr/>
                    <a:lstStyle/>
                    <a:p>
                      <a:pPr algn="ctr" fontAlgn="b"/>
                      <a:r>
                        <a:rPr lang="en-IN" sz="1400" b="0" i="0" u="none" strike="noStrike" dirty="0">
                          <a:solidFill>
                            <a:srgbClr val="000000"/>
                          </a:solidFill>
                          <a:latin typeface="Calibri"/>
                        </a:rPr>
                        <a:t>Innovative </a:t>
                      </a:r>
                      <a:r>
                        <a:rPr lang="en-IN" sz="1400" b="0" i="0" u="none" strike="noStrike" dirty="0" smtClean="0">
                          <a:solidFill>
                            <a:srgbClr val="000000"/>
                          </a:solidFill>
                          <a:latin typeface="Calibri"/>
                        </a:rPr>
                        <a:t>media</a:t>
                      </a:r>
                      <a:endParaRPr lang="en-IN" sz="1400" b="0" i="0" u="none" strike="noStrike" dirty="0">
                        <a:solidFill>
                          <a:srgbClr val="000000"/>
                        </a:solidFill>
                        <a:latin typeface="Calibri"/>
                      </a:endParaRPr>
                    </a:p>
                  </a:txBody>
                  <a:tcPr marL="0" marR="0" marT="0" marB="0" anchor="ctr"/>
                </a:tc>
              </a:tr>
            </a:tbl>
          </a:graphicData>
        </a:graphic>
      </p:graphicFrame>
      <p:sp>
        <p:nvSpPr>
          <p:cNvPr id="17466" name="TextBox 11"/>
          <p:cNvSpPr txBox="1">
            <a:spLocks noChangeArrowheads="1"/>
          </p:cNvSpPr>
          <p:nvPr/>
        </p:nvSpPr>
        <p:spPr bwMode="auto">
          <a:xfrm>
            <a:off x="785786" y="4429138"/>
            <a:ext cx="8143875" cy="523220"/>
          </a:xfrm>
          <a:prstGeom prst="rect">
            <a:avLst/>
          </a:prstGeom>
          <a:noFill/>
          <a:ln w="9525">
            <a:noFill/>
            <a:miter lim="800000"/>
            <a:headEnd/>
            <a:tailEnd/>
          </a:ln>
        </p:spPr>
        <p:txBody>
          <a:bodyPr wrap="square">
            <a:spAutoFit/>
          </a:bodyPr>
          <a:lstStyle/>
          <a:p>
            <a:pPr algn="just"/>
            <a:r>
              <a:rPr lang="en-US" sz="1400" dirty="0">
                <a:solidFill>
                  <a:srgbClr val="002060"/>
                </a:solidFill>
                <a:latin typeface="Tw Cen MT" pitchFamily="34" charset="0"/>
              </a:rPr>
              <a:t>NRML – Natural Resource Management and Livelihoods, UPL – Urban Poverty and Livelihoods,</a:t>
            </a:r>
          </a:p>
          <a:p>
            <a:pPr algn="just"/>
            <a:r>
              <a:rPr lang="en-US" sz="1400" dirty="0">
                <a:solidFill>
                  <a:srgbClr val="002060"/>
                </a:solidFill>
                <a:latin typeface="Tw Cen MT" pitchFamily="34" charset="0"/>
              </a:rPr>
              <a:t>CSHRG – Civil Society, Human Rights and Governance, MAC – Media, Art and Culture,</a:t>
            </a:r>
            <a:endParaRPr lang="en-IN" sz="1400" dirty="0">
              <a:solidFill>
                <a:srgbClr val="002060"/>
              </a:solidFill>
              <a:latin typeface="Tw Cen MT"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805</Words>
  <Application>Microsoft Office PowerPoint</Application>
  <PresentationFormat>On-screen Show (16:9)</PresentationFormat>
  <Paragraphs>197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Foundry</vt:lpstr>
      <vt:lpstr> Poornima Dore   Role and Contribution of NGOs </vt:lpstr>
      <vt:lpstr>Key Players</vt:lpstr>
      <vt:lpstr>Civil Society</vt:lpstr>
      <vt:lpstr>Various Roles</vt:lpstr>
      <vt:lpstr>Contribution - Examples</vt:lpstr>
      <vt:lpstr>Slide 6</vt:lpstr>
      <vt:lpstr>Slide 7</vt:lpstr>
      <vt:lpstr>Slide 8</vt:lpstr>
      <vt:lpstr>Slide 9</vt:lpstr>
      <vt:lpstr>Urban Issues</vt:lpstr>
      <vt:lpstr>Urban Issues</vt:lpstr>
      <vt:lpstr>Planning and Governance</vt:lpstr>
      <vt:lpstr>Slide 13</vt:lpstr>
      <vt:lpstr>Case Study: CURE</vt:lpstr>
      <vt:lpstr>Slide 15</vt:lpstr>
      <vt:lpstr>Case Study: CURE</vt:lpstr>
      <vt:lpstr>Case Study: CURE</vt:lpstr>
      <vt:lpstr>Case Study: CURE</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2010-07-19T16:13:01Z</dcterms:created>
  <dcterms:modified xsi:type="dcterms:W3CDTF">2013-02-04T07:25:24Z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